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964" r:id="rId2"/>
  </p:sldMasterIdLst>
  <p:notesMasterIdLst>
    <p:notesMasterId r:id="rId21"/>
  </p:notesMasterIdLst>
  <p:handoutMasterIdLst>
    <p:handoutMasterId r:id="rId22"/>
  </p:handoutMasterIdLst>
  <p:sldIdLst>
    <p:sldId id="271" r:id="rId3"/>
    <p:sldId id="436" r:id="rId4"/>
    <p:sldId id="274" r:id="rId5"/>
    <p:sldId id="437" r:id="rId6"/>
    <p:sldId id="446" r:id="rId7"/>
    <p:sldId id="447" r:id="rId8"/>
    <p:sldId id="438" r:id="rId9"/>
    <p:sldId id="439" r:id="rId10"/>
    <p:sldId id="441" r:id="rId11"/>
    <p:sldId id="442" r:id="rId12"/>
    <p:sldId id="444" r:id="rId13"/>
    <p:sldId id="443" r:id="rId14"/>
    <p:sldId id="445" r:id="rId15"/>
    <p:sldId id="448" r:id="rId16"/>
    <p:sldId id="449" r:id="rId17"/>
    <p:sldId id="450" r:id="rId18"/>
    <p:sldId id="451" r:id="rId19"/>
    <p:sldId id="285" r:id="rId20"/>
  </p:sldIdLst>
  <p:sldSz cx="9144000" cy="6858000" type="screen4x3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AAC554-E79B-4D43-B9FC-4A770AC99878}" v="867" dt="2021-10-02T04:04:16.8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4345" autoAdjust="0"/>
  </p:normalViewPr>
  <p:slideViewPr>
    <p:cSldViewPr>
      <p:cViewPr varScale="1">
        <p:scale>
          <a:sx n="93" d="100"/>
          <a:sy n="93" d="100"/>
        </p:scale>
        <p:origin x="21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E95920-52E2-4E58-A1B1-1FFE489898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57679-8AA1-4F91-8598-9D0B038E4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75935DF-30C8-47A8-8CD2-5A2B84BC3B1D}" type="datetimeFigureOut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42EB3-F453-48A0-9B4B-5AB0A8A33D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96B94-947C-4F41-B533-D547C2176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DB9162-1832-461D-AD8F-9522D139DE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A18B6D-BC66-40A1-AAC5-3E45F4F21D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0B2F4-8ABA-46FD-BDA7-CB9CBF9048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E0B5D2F-9CC2-4572-BCD9-D622BE639A0D}" type="datetimeFigureOut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CEA20DB-82FC-4938-A3BA-70AA20B121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CCD2BD-9241-4808-9AEC-24E686860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8638" cy="415607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14275-D311-4273-AF5F-1669B3F70A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1D9A1-2036-475E-8D6A-5D5A2B9AF8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140FC2-4ACD-438D-A5B6-CF0BBA9A97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40FC2-4ACD-438D-A5B6-CF0BBA9A97F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541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140FC2-4ACD-438D-A5B6-CF0BBA9A97F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12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CF43E-1C0C-429F-9934-AEF95E59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85659-F88B-4AD8-A9D6-2B264DDA092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2F55B-C8D5-44C7-A374-8EB40822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83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F64A7-9D85-460D-A385-E86CC0A2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A2DC2-A09A-453C-8B3D-F0F829A4A26E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0F0EF-58A4-47C3-9EB1-AC5100EA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E01E3-FFA8-4378-B48C-69DFDB3C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0BC57-EA0E-491B-A31B-4027551E7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46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CAC6-1772-4EA1-B495-A74A8FC0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A43D-4AB5-41BA-93AE-6D31B130343A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B67A5-D53E-407C-BEF7-FA22C41C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AABED-CBA4-4D5C-B4AA-C95E0E28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29F96-84C9-46C7-A8BF-74459DDC8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570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CF43E-1C0C-429F-9934-AEF95E59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85659-F88B-4AD8-A9D6-2B264DDA092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2F55B-C8D5-44C7-A374-8EB40822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665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4B2DD18D-B265-48B5-85B9-22BEC1EC0C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3790"/>
          <a:stretch>
            <a:fillRect/>
          </a:stretch>
        </p:blipFill>
        <p:spPr bwMode="auto">
          <a:xfrm>
            <a:off x="76200" y="5767388"/>
            <a:ext cx="35052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DBAA8D-CD40-487D-98A9-FB3D9381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2406-89EF-492F-A78E-2BE7F87E155C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749149-B1AF-4BE4-AA20-484DEB8B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485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7F26F-002E-41E6-B24F-4B84BCDC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B7B6-693D-4E7C-8532-99DFB849159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8FA44-4FB8-450C-9C07-7F414787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6692-E692-4ECD-A7D4-45FA0402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3180-28B5-4038-B1A1-EBE4C0728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069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5A1A38-0DE8-475B-B25C-85BBCA24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14FED-61A9-48F1-8803-132DB91A900A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16BBA3-3CC4-4442-85B7-D103E1E0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A985AE-3ABE-4C91-ABCD-1EF5BABC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814A7-8F0E-4339-B8A9-1061B5DE8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214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A9F309-F1B2-4F9C-B988-118D489E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0D509-86D9-4BB0-9448-14529116BB10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7BFF56-0077-4899-9105-CAD8203A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19577E-CE72-4187-B772-C6F94458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C423A-1D1F-4B63-A52B-B9DB90E77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870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3BA588-650A-4612-A2FB-40CFD573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3EDE-D89A-4814-A3AB-78F8579232F3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C65215-6538-420F-8C62-BA34E6DE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4D838D-8704-479F-AF3D-3DDD1C9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B65F-6906-429B-9B52-14856D3B7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39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116A4F-A558-45C0-AA55-0A3E515D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F88B-164D-4E37-8D58-E76212631FB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3D9A82-DFCF-4664-9CB0-A1D424E7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B7D497-5916-4043-A059-CAB6F1AC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827E3-CFDA-41F4-833E-8B52ACD31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462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3796AE-DF7D-4E0B-ADBA-445A6291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3D3F-3922-4FC3-8366-174206BB963C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1954EC-0A9E-44E1-ADA3-33B85ACA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0E5F1D-D172-4142-B326-F9376F6E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A0A5A-0DC1-4D69-9CA8-4D6A9DB49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DBAA8D-CD40-487D-98A9-FB3D9381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E2406-89EF-492F-A78E-2BE7F87E155C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0749149-B1AF-4BE4-AA20-484DEB8B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546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752235-BF1E-47E4-B57D-122FB49E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1183E-EB4F-4855-A24E-2740962750F8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397980-7C95-4165-AE87-4E68058C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76639E-BDF7-4EC0-B4F3-001A039C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3436-6882-4DFD-AD54-93128D1BC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142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F64A7-9D85-460D-A385-E86CC0A2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A2DC2-A09A-453C-8B3D-F0F829A4A26E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0F0EF-58A4-47C3-9EB1-AC5100EA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E01E3-FFA8-4378-B48C-69DFDB3C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0BC57-EA0E-491B-A31B-4027551E7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746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3CAC6-1772-4EA1-B495-A74A8FC08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A43D-4AB5-41BA-93AE-6D31B130343A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B67A5-D53E-407C-BEF7-FA22C41C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AABED-CBA4-4D5C-B4AA-C95E0E28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29F96-84C9-46C7-A8BF-74459DDC8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19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7F26F-002E-41E6-B24F-4B84BCDC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B7B6-693D-4E7C-8532-99DFB849159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8FA44-4FB8-450C-9C07-7F414787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86692-E692-4ECD-A7D4-45FA0402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F3180-28B5-4038-B1A1-EBE4C0728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43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5A1A38-0DE8-475B-B25C-85BBCA24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14FED-61A9-48F1-8803-132DB91A900A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16BBA3-3CC4-4442-85B7-D103E1E0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A985AE-3ABE-4C91-ABCD-1EF5BABC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814A7-8F0E-4339-B8A9-1061B5DE87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77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A9F309-F1B2-4F9C-B988-118D489E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0D509-86D9-4BB0-9448-14529116BB10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7BFF56-0077-4899-9105-CAD8203A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19577E-CE72-4187-B772-C6F94458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C423A-1D1F-4B63-A52B-B9DB90E77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43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33BA588-650A-4612-A2FB-40CFD573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83EDE-D89A-4814-A3AB-78F8579232F3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C65215-6538-420F-8C62-BA34E6DE8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4D838D-8704-479F-AF3D-3DDD1C93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1B65F-6906-429B-9B52-14856D3B7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51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116A4F-A558-45C0-AA55-0A3E515D0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F88B-164D-4E37-8D58-E76212631FB1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3D9A82-DFCF-4664-9CB0-A1D424E7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B7D497-5916-4043-A059-CAB6F1AC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827E3-CFDA-41F4-833E-8B52ACD31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81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3796AE-DF7D-4E0B-ADBA-445A6291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3D3F-3922-4FC3-8366-174206BB963C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1954EC-0A9E-44E1-ADA3-33B85ACA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0E5F1D-D172-4142-B326-F9376F6E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A0A5A-0DC1-4D69-9CA8-4D6A9DB49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5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752235-BF1E-47E4-B57D-122FB49E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1183E-EB4F-4855-A24E-2740962750F8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397980-7C95-4165-AE87-4E68058C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76639E-BDF7-4EC0-B4F3-001A039C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13436-6882-4DFD-AD54-93128D1BC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69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793D7DF-6D5E-436B-9E26-4D8C66BDFC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4EB48A-AF05-42F1-B34C-54C0134A7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6DC6E-DDC9-43B1-9A83-D4EEFACBD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F07B81-86D3-4D9C-853B-0E0C37891465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1C949-1327-4E7B-B1BB-E4F6A5653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48E9-77F6-4DE5-B5FC-4B93257E6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BB83610-C360-4EC7-95BD-B8D8CC7F1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793D7DF-6D5E-436B-9E26-4D8C66BDFC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E4EB48A-AF05-42F1-B34C-54C0134A7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6DC6E-DDC9-43B1-9A83-D4EEFACBD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F07B81-86D3-4D9C-853B-0E0C37891465}" type="datetime1">
              <a:rPr lang="en-US" altLang="en-US"/>
              <a:pPr>
                <a:defRPr/>
              </a:pPr>
              <a:t>10/19/2021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1C949-1327-4E7B-B1BB-E4F6A5653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848E9-77F6-4DE5-B5FC-4B93257E6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BB83610-C360-4EC7-95BD-B8D8CC7F1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9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mailto:bryan.price@shu.edu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DC826D-A872-4942-ACD7-283ED82E2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0" y="3183048"/>
            <a:ext cx="9119190" cy="1752600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Changing the Game:</a:t>
            </a:r>
          </a:p>
          <a:p>
            <a:pPr>
              <a:defRPr/>
            </a:pPr>
            <a:r>
              <a:rPr lang="en-US" sz="2700" b="1" dirty="0">
                <a:solidFill>
                  <a:schemeClr val="tx1"/>
                </a:solidFill>
              </a:rPr>
              <a:t>Revolutionizing Leadership Development in Higher Education</a:t>
            </a:r>
          </a:p>
          <a:p>
            <a:pPr>
              <a:defRPr/>
            </a:pPr>
            <a:endParaRPr lang="en-US" sz="27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700" dirty="0">
                <a:solidFill>
                  <a:schemeClr val="tx1"/>
                </a:solidFill>
              </a:rPr>
              <a:t>Bryan C. Price, Ph.D.</a:t>
            </a:r>
          </a:p>
        </p:txBody>
      </p:sp>
      <p:pic>
        <p:nvPicPr>
          <p:cNvPr id="6148" name="Picture 3">
            <a:extLst>
              <a:ext uri="{FF2B5EF4-FFF2-40B4-BE49-F238E27FC236}">
                <a16:creationId xmlns:a16="http://schemas.microsoft.com/office/drawing/2014/main" id="{BB92E917-DF6F-4651-961F-2E164B4A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1" t="30302" r="24510" b="43939"/>
          <a:stretch>
            <a:fillRect/>
          </a:stretch>
        </p:blipFill>
        <p:spPr bwMode="auto">
          <a:xfrm>
            <a:off x="24809" y="304800"/>
            <a:ext cx="9144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8493B4-0CB7-4675-AFED-504B1884F4D4}"/>
              </a:ext>
            </a:extLst>
          </p:cNvPr>
          <p:cNvSpPr txBox="1"/>
          <p:nvPr/>
        </p:nvSpPr>
        <p:spPr>
          <a:xfrm>
            <a:off x="5410200" y="1195961"/>
            <a:ext cx="3581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During the 1</a:t>
            </a:r>
            <a:r>
              <a:rPr lang="en-US" sz="2400" baseline="30000" dirty="0"/>
              <a:t>st</a:t>
            </a:r>
            <a:r>
              <a:rPr lang="en-US" sz="2400" dirty="0"/>
              <a:t> class of Spring semester, you have to “hire” your own interdisciplinary team in a live, fantasy football-like draft and discuss your methodology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6B5E2BA4-6DE7-48AF-AD2A-A75C16E871AA}"/>
              </a:ext>
            </a:extLst>
          </p:cNvPr>
          <p:cNvSpPr/>
          <p:nvPr/>
        </p:nvSpPr>
        <p:spPr>
          <a:xfrm>
            <a:off x="56514" y="1916973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9DD2F45-B276-42EF-8397-89DA326207A6}"/>
              </a:ext>
            </a:extLst>
          </p:cNvPr>
          <p:cNvSpPr/>
          <p:nvPr/>
        </p:nvSpPr>
        <p:spPr>
          <a:xfrm>
            <a:off x="148341" y="4666523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pic>
        <p:nvPicPr>
          <p:cNvPr id="14" name="Picture 17" descr="A picture containing person, woman, indoor, table&#10;&#10;Description automatically generated">
            <a:extLst>
              <a:ext uri="{FF2B5EF4-FFF2-40B4-BE49-F238E27FC236}">
                <a16:creationId xmlns:a16="http://schemas.microsoft.com/office/drawing/2014/main" id="{0824C4C1-4A71-4DC9-96A2-7CCEC8FD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63650"/>
            <a:ext cx="1747837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D2AD1E8-84E2-408F-9E46-E634E3FFD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8" t="25598" r="27573" b="21468"/>
          <a:stretch>
            <a:fillRect/>
          </a:stretch>
        </p:blipFill>
        <p:spPr bwMode="auto">
          <a:xfrm>
            <a:off x="1063307" y="1428750"/>
            <a:ext cx="2551112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DF39A3A-F409-4402-9353-8C79B06C1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8"/>
          <a:stretch/>
        </p:blipFill>
        <p:spPr>
          <a:xfrm>
            <a:off x="4533900" y="3970020"/>
            <a:ext cx="4568714" cy="2506980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F4557A-4A88-4751-8061-56091B918EF5}"/>
              </a:ext>
            </a:extLst>
          </p:cNvPr>
          <p:cNvSpPr txBox="1"/>
          <p:nvPr/>
        </p:nvSpPr>
        <p:spPr>
          <a:xfrm>
            <a:off x="1059249" y="3970020"/>
            <a:ext cx="34070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Your 1</a:t>
            </a:r>
            <a:r>
              <a:rPr lang="en-US" sz="2400" baseline="30000" dirty="0"/>
              <a:t>st</a:t>
            </a:r>
            <a:r>
              <a:rPr lang="en-US" sz="2400" dirty="0"/>
              <a:t> team meeting is recorded in an FBI-like interrogation room to evaluate how your run a meeting, articulate your vision, and delegate tasks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0A7FE2-3DFD-4C16-9FDA-C89D91D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" y="30480"/>
            <a:ext cx="9046100" cy="1143000"/>
          </a:xfrm>
        </p:spPr>
        <p:txBody>
          <a:bodyPr/>
          <a:lstStyle/>
          <a:p>
            <a:r>
              <a:rPr lang="en-US" dirty="0"/>
              <a:t>Congrats, you’re an IDT “CEO” (2 of 4)</a:t>
            </a:r>
          </a:p>
        </p:txBody>
      </p:sp>
    </p:spTree>
    <p:extLst>
      <p:ext uri="{BB962C8B-B14F-4D97-AF65-F5344CB8AC3E}">
        <p14:creationId xmlns:p14="http://schemas.microsoft.com/office/powerpoint/2010/main" val="223153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F6416B9-0EA8-422B-A35E-4D1CD7C3B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8"/>
          <a:stretch/>
        </p:blipFill>
        <p:spPr>
          <a:xfrm>
            <a:off x="-765875" y="3810"/>
            <a:ext cx="9909875" cy="543782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302E1-C1AD-4785-9508-12D438BDA1CE}"/>
              </a:ext>
            </a:extLst>
          </p:cNvPr>
          <p:cNvSpPr txBox="1"/>
          <p:nvPr/>
        </p:nvSpPr>
        <p:spPr>
          <a:xfrm>
            <a:off x="0" y="5441633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We turned Stillman’s Market Research Center, originally designed to execute focus groups for our marketing majors, into a leadership lab where students see and hear how they behave in real-world, boardroom settings.</a:t>
            </a:r>
          </a:p>
        </p:txBody>
      </p:sp>
    </p:spTree>
    <p:extLst>
      <p:ext uri="{BB962C8B-B14F-4D97-AF65-F5344CB8AC3E}">
        <p14:creationId xmlns:p14="http://schemas.microsoft.com/office/powerpoint/2010/main" val="3875162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8493B4-0CB7-4675-AFED-504B1884F4D4}"/>
              </a:ext>
            </a:extLst>
          </p:cNvPr>
          <p:cNvSpPr txBox="1"/>
          <p:nvPr/>
        </p:nvSpPr>
        <p:spPr>
          <a:xfrm>
            <a:off x="6073141" y="1198876"/>
            <a:ext cx="304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Although you have 5 in-class sessions to meet with your team, you must coordinate times to meet outside of class to succeed.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6B5E2BA4-6DE7-48AF-AD2A-A75C16E871AA}"/>
              </a:ext>
            </a:extLst>
          </p:cNvPr>
          <p:cNvSpPr/>
          <p:nvPr/>
        </p:nvSpPr>
        <p:spPr>
          <a:xfrm>
            <a:off x="56514" y="1916973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9DD2F45-B276-42EF-8397-89DA326207A6}"/>
              </a:ext>
            </a:extLst>
          </p:cNvPr>
          <p:cNvSpPr/>
          <p:nvPr/>
        </p:nvSpPr>
        <p:spPr>
          <a:xfrm>
            <a:off x="148341" y="4666523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F4557A-4A88-4751-8061-56091B918EF5}"/>
              </a:ext>
            </a:extLst>
          </p:cNvPr>
          <p:cNvSpPr txBox="1"/>
          <p:nvPr/>
        </p:nvSpPr>
        <p:spPr>
          <a:xfrm>
            <a:off x="1134427" y="3909060"/>
            <a:ext cx="34070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meet with your hand-picked professional ICF-certified leadership coach for 5 sessions to share challenges, navigate conflicts, and discuss courses of action.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0A7FE2-3DFD-4C16-9FDA-C89D91D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" y="30480"/>
            <a:ext cx="9046100" cy="1143000"/>
          </a:xfrm>
        </p:spPr>
        <p:txBody>
          <a:bodyPr/>
          <a:lstStyle/>
          <a:p>
            <a:r>
              <a:rPr lang="en-US" dirty="0"/>
              <a:t>Congrats, you’re an IDT “CEO” (3 of 4)</a:t>
            </a:r>
          </a:p>
        </p:txBody>
      </p:sp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6CD856C2-4C05-43F0-98C8-2C073F46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34668" b="15263"/>
          <a:stretch>
            <a:fillRect/>
          </a:stretch>
        </p:blipFill>
        <p:spPr bwMode="auto">
          <a:xfrm>
            <a:off x="994092" y="1353277"/>
            <a:ext cx="4960556" cy="19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Buccino Leadership Institute - Seton Hall University">
            <a:extLst>
              <a:ext uri="{FF2B5EF4-FFF2-40B4-BE49-F238E27FC236}">
                <a16:creationId xmlns:a16="http://schemas.microsoft.com/office/drawing/2014/main" id="{5DE1C75F-9A4A-4444-8A36-608850290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/>
          <a:stretch/>
        </p:blipFill>
        <p:spPr bwMode="auto">
          <a:xfrm>
            <a:off x="4843795" y="3943350"/>
            <a:ext cx="4105825" cy="26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3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irates PItch Contest on Friday April 8 - Seton Hall University">
            <a:extLst>
              <a:ext uri="{FF2B5EF4-FFF2-40B4-BE49-F238E27FC236}">
                <a16:creationId xmlns:a16="http://schemas.microsoft.com/office/drawing/2014/main" id="{20914A27-919F-4A22-A00A-51DEB6375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6050"/>
          <a:stretch/>
        </p:blipFill>
        <p:spPr bwMode="auto">
          <a:xfrm>
            <a:off x="304800" y="2597978"/>
            <a:ext cx="360432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eptagon 11">
            <a:extLst>
              <a:ext uri="{FF2B5EF4-FFF2-40B4-BE49-F238E27FC236}">
                <a16:creationId xmlns:a16="http://schemas.microsoft.com/office/drawing/2014/main" id="{6B5E2BA4-6DE7-48AF-AD2A-A75C16E871AA}"/>
              </a:ext>
            </a:extLst>
          </p:cNvPr>
          <p:cNvSpPr/>
          <p:nvPr/>
        </p:nvSpPr>
        <p:spPr>
          <a:xfrm>
            <a:off x="155892" y="1371600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9DD2F45-B276-42EF-8397-89DA326207A6}"/>
              </a:ext>
            </a:extLst>
          </p:cNvPr>
          <p:cNvSpPr/>
          <p:nvPr/>
        </p:nvSpPr>
        <p:spPr>
          <a:xfrm>
            <a:off x="148341" y="5257800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F4557A-4A88-4751-8061-56091B918EF5}"/>
              </a:ext>
            </a:extLst>
          </p:cNvPr>
          <p:cNvSpPr txBox="1"/>
          <p:nvPr/>
        </p:nvSpPr>
        <p:spPr>
          <a:xfrm>
            <a:off x="1276668" y="1299726"/>
            <a:ext cx="778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win $1,600 at Seton Hall’s Pirate’s Pitch competition, represent SHU at NJ’s entrepreneurial competition, and are 1 of 100 teams to compete at a national competition.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A0A7FE2-3DFD-4C16-9FDA-C89D91D3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" y="30480"/>
            <a:ext cx="9046100" cy="1143000"/>
          </a:xfrm>
        </p:spPr>
        <p:txBody>
          <a:bodyPr/>
          <a:lstStyle/>
          <a:p>
            <a:r>
              <a:rPr lang="en-US" dirty="0"/>
              <a:t>Congrats, you’re an IDT “CEO” (4 of 4)</a:t>
            </a:r>
          </a:p>
        </p:txBody>
      </p:sp>
      <p:pic>
        <p:nvPicPr>
          <p:cNvPr id="4100" name="Picture 4" descr="UPitchNJ 2018 | Princeton Entrepreneurship Council">
            <a:extLst>
              <a:ext uri="{FF2B5EF4-FFF2-40B4-BE49-F238E27FC236}">
                <a16:creationId xmlns:a16="http://schemas.microsoft.com/office/drawing/2014/main" id="{85819365-23E3-4FF1-B3F2-5EBB5F84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26" y="2496034"/>
            <a:ext cx="1623205" cy="18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llegiate Entrepreneurs Organization">
            <a:extLst>
              <a:ext uri="{FF2B5EF4-FFF2-40B4-BE49-F238E27FC236}">
                <a16:creationId xmlns:a16="http://schemas.microsoft.com/office/drawing/2014/main" id="{2160BD8E-75FB-4495-B020-F834545BD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/>
          <a:stretch/>
        </p:blipFill>
        <p:spPr bwMode="auto">
          <a:xfrm>
            <a:off x="4882553" y="2594168"/>
            <a:ext cx="4220061" cy="21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80CBC5-4372-40A4-81C5-7F696D7A001C}"/>
              </a:ext>
            </a:extLst>
          </p:cNvPr>
          <p:cNvSpPr txBox="1"/>
          <p:nvPr/>
        </p:nvSpPr>
        <p:spPr>
          <a:xfrm>
            <a:off x="1276668" y="5238750"/>
            <a:ext cx="778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Every student receives anonymous quantitative and qualitative feedback on their performance in an end-of-semester coaching session with their team’s faculty member.</a:t>
            </a:r>
          </a:p>
        </p:txBody>
      </p:sp>
    </p:spTree>
    <p:extLst>
      <p:ext uri="{BB962C8B-B14F-4D97-AF65-F5344CB8AC3E}">
        <p14:creationId xmlns:p14="http://schemas.microsoft.com/office/powerpoint/2010/main" val="229438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939B-A472-4D9A-95F1-F95DC946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776" y="347519"/>
            <a:ext cx="4939868" cy="1286160"/>
          </a:xfrm>
        </p:spPr>
        <p:txBody>
          <a:bodyPr anchor="b">
            <a:normAutofit/>
          </a:bodyPr>
          <a:lstStyle/>
          <a:p>
            <a:r>
              <a:rPr lang="en-US" sz="6000" dirty="0"/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29296-FE20-44D0-9A39-92E402262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5343727" cy="426719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/>
              <a:t>Annmarie Ryan (Sr, Nursing)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>
              <a:buFontTx/>
              <a:buChar char="-"/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frosh IDT meeting: 3 words spoken</a:t>
            </a:r>
          </a:p>
          <a:p>
            <a:pPr>
              <a:buFontTx/>
              <a:buChar char="-"/>
            </a:pPr>
            <a:r>
              <a:rPr lang="en-US" sz="2800" dirty="0"/>
              <a:t>Credits seeing herself on video as turning point</a:t>
            </a:r>
          </a:p>
          <a:p>
            <a:pPr>
              <a:buFontTx/>
              <a:buChar char="-"/>
            </a:pPr>
            <a:r>
              <a:rPr lang="en-US" sz="2800" dirty="0"/>
              <a:t>Finishes semester as team’s MVP!</a:t>
            </a:r>
          </a:p>
          <a:p>
            <a:pPr>
              <a:buFontTx/>
              <a:buChar char="-"/>
            </a:pPr>
            <a:r>
              <a:rPr lang="en-US" sz="2800" dirty="0"/>
              <a:t>After working with leadership coach, decides to compete for Soph IDT CEO</a:t>
            </a:r>
          </a:p>
          <a:p>
            <a:pPr>
              <a:buFontTx/>
              <a:buChar char="-"/>
            </a:pPr>
            <a:r>
              <a:rPr lang="en-US" sz="2800" dirty="0"/>
              <a:t>Becomes IDT CEO, hires own team, improves SHU’s housing system, changes trajectory of her career</a:t>
            </a:r>
          </a:p>
        </p:txBody>
      </p:sp>
      <p:pic>
        <p:nvPicPr>
          <p:cNvPr id="6146" name="Picture 2" descr="Portrait of Annemarie Ryan">
            <a:extLst>
              <a:ext uri="{FF2B5EF4-FFF2-40B4-BE49-F238E27FC236}">
                <a16:creationId xmlns:a16="http://schemas.microsoft.com/office/drawing/2014/main" id="{6C4ECC67-E61E-44DA-896F-5F2D62469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2" r="29833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C749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06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939B-A472-4D9A-95F1-F95DC946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776" y="41197"/>
            <a:ext cx="4939868" cy="1286160"/>
          </a:xfrm>
        </p:spPr>
        <p:txBody>
          <a:bodyPr anchor="b">
            <a:normAutofit/>
          </a:bodyPr>
          <a:lstStyle/>
          <a:p>
            <a:r>
              <a:rPr lang="en-US" sz="6000" dirty="0"/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29296-FE20-44D0-9A39-92E402262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5267527" cy="37854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100" dirty="0"/>
              <a:t>Dom Cirielli (Sr, Business)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>
              <a:buFontTx/>
              <a:buChar char="-"/>
            </a:pPr>
            <a:r>
              <a:rPr lang="en-US" sz="2800" dirty="0"/>
              <a:t>Finishes 2</a:t>
            </a:r>
            <a:r>
              <a:rPr lang="en-US" sz="2800" baseline="30000" dirty="0"/>
              <a:t>nd</a:t>
            </a:r>
            <a:r>
              <a:rPr lang="en-US" sz="2800" dirty="0"/>
              <a:t> to last on peer rankings during freshmen IDT</a:t>
            </a:r>
          </a:p>
          <a:p>
            <a:pPr>
              <a:buFontTx/>
              <a:buChar char="-"/>
            </a:pPr>
            <a:r>
              <a:rPr lang="en-US" sz="2800" dirty="0"/>
              <a:t>Works with leadership coach to improve over </a:t>
            </a:r>
            <a:r>
              <a:rPr lang="en-US" sz="2800"/>
              <a:t>8 months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/>
              <a:t>Finishes as his Soph IDT’s MVP even though he was NOT the IDT CEO!</a:t>
            </a:r>
          </a:p>
          <a:p>
            <a:pPr>
              <a:buFontTx/>
              <a:buChar char="-"/>
            </a:pPr>
            <a:r>
              <a:rPr lang="en-US" sz="2800" dirty="0"/>
              <a:t>With newfound confidence, interned with AIG junior year and has already accepted job offer</a:t>
            </a:r>
          </a:p>
        </p:txBody>
      </p:sp>
      <p:pic>
        <p:nvPicPr>
          <p:cNvPr id="7170" name="Picture 2" descr="Domenic Cirielli">
            <a:extLst>
              <a:ext uri="{FF2B5EF4-FFF2-40B4-BE49-F238E27FC236}">
                <a16:creationId xmlns:a16="http://schemas.microsoft.com/office/drawing/2014/main" id="{7E2009E2-D03C-4455-B0A1-307C8D5CF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33211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A16A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7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548C-8282-4738-BC68-F4E5A322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/>
              <a:t>Innovative aspects of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E4814-4673-44C1-9BF1-77188926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62050"/>
            <a:ext cx="8991600" cy="4525963"/>
          </a:xfrm>
        </p:spPr>
        <p:txBody>
          <a:bodyPr/>
          <a:lstStyle/>
          <a:p>
            <a:r>
              <a:rPr lang="en-US" sz="2800" dirty="0"/>
              <a:t>Combination of:</a:t>
            </a:r>
          </a:p>
          <a:p>
            <a:pPr lvl="1"/>
            <a:r>
              <a:rPr lang="en-US" sz="2400" dirty="0"/>
              <a:t>real-world projects, </a:t>
            </a:r>
          </a:p>
          <a:p>
            <a:pPr lvl="1"/>
            <a:r>
              <a:rPr lang="en-US" sz="2400" dirty="0"/>
              <a:t>interdisciplinary teams, </a:t>
            </a:r>
          </a:p>
          <a:p>
            <a:pPr lvl="1"/>
            <a:r>
              <a:rPr lang="en-US" sz="2400" dirty="0"/>
              <a:t>professional coaching, </a:t>
            </a:r>
          </a:p>
          <a:p>
            <a:pPr lvl="1"/>
            <a:r>
              <a:rPr lang="en-US" sz="2400" dirty="0"/>
              <a:t>multiple sources of feedback</a:t>
            </a:r>
          </a:p>
          <a:p>
            <a:pPr lvl="1"/>
            <a:r>
              <a:rPr lang="en-US" sz="2400" dirty="0"/>
              <a:t>and industry-leading leadership assessments </a:t>
            </a:r>
          </a:p>
          <a:p>
            <a:pPr marL="0" indent="0">
              <a:buNone/>
            </a:pPr>
            <a:r>
              <a:rPr lang="en-US" sz="2800" dirty="0"/>
              <a:t>       …. is greater than the sum of its parts</a:t>
            </a:r>
          </a:p>
          <a:p>
            <a:r>
              <a:rPr lang="en-US" sz="2800" dirty="0"/>
              <a:t>Focus is on leadership development, </a:t>
            </a:r>
            <a:r>
              <a:rPr lang="en-US" sz="2800" u="sng" dirty="0"/>
              <a:t>not</a:t>
            </a:r>
            <a:r>
              <a:rPr lang="en-US" sz="2800" dirty="0"/>
              <a:t> on how successful the IDT projects are</a:t>
            </a:r>
          </a:p>
          <a:p>
            <a:r>
              <a:rPr lang="en-US" sz="2800" dirty="0"/>
              <a:t>You never know what feedback will change the life of a student (peer, video, assessment, coaching,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r>
              <a:rPr lang="en-US" sz="2800" dirty="0"/>
              <a:t>Incorporation of leadership coaching is a force multiplier</a:t>
            </a:r>
          </a:p>
        </p:txBody>
      </p:sp>
    </p:spTree>
    <p:extLst>
      <p:ext uri="{BB962C8B-B14F-4D97-AF65-F5344CB8AC3E}">
        <p14:creationId xmlns:p14="http://schemas.microsoft.com/office/powerpoint/2010/main" val="301615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6363B8-0BA3-454E-9E56-FBABE9D1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2" y="4630469"/>
            <a:ext cx="3293268" cy="1962239"/>
          </a:xfrm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Thank you MAACBA!</a:t>
            </a:r>
          </a:p>
        </p:txBody>
      </p:sp>
      <p:pic>
        <p:nvPicPr>
          <p:cNvPr id="5" name="Picture 2" descr="Buccino Leadership Institute - Seton Hall University">
            <a:extLst>
              <a:ext uri="{FF2B5EF4-FFF2-40B4-BE49-F238E27FC236}">
                <a16:creationId xmlns:a16="http://schemas.microsoft.com/office/drawing/2014/main" id="{D6E1484D-0C6C-43C8-9985-C6051BB40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 b="7690"/>
          <a:stretch/>
        </p:blipFill>
        <p:spPr bwMode="auto"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solidFill>
            <a:srgbClr val="FFFFFF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4C7996-2F46-4307-A9E7-BF7899A34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96" y="4743360"/>
            <a:ext cx="5591652" cy="2267040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6700" dirty="0">
                <a:solidFill>
                  <a:schemeClr val="bg1">
                    <a:alpha val="80000"/>
                  </a:schemeClr>
                </a:solidFill>
              </a:rPr>
              <a:t>“Tell me and I’ll forget.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6700" dirty="0">
                <a:solidFill>
                  <a:schemeClr val="bg1">
                    <a:alpha val="80000"/>
                  </a:schemeClr>
                </a:solidFill>
              </a:rPr>
              <a:t> Teach me and I may remember.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6700" dirty="0">
                <a:solidFill>
                  <a:schemeClr val="bg1">
                    <a:alpha val="80000"/>
                  </a:schemeClr>
                </a:solidFill>
              </a:rPr>
              <a:t> Involve me and I’ll learn.”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5900" dirty="0" err="1">
                <a:solidFill>
                  <a:schemeClr val="bg1">
                    <a:alpha val="80000"/>
                  </a:schemeClr>
                </a:solidFill>
              </a:rPr>
              <a:t>Xun</a:t>
            </a:r>
            <a:r>
              <a:rPr lang="en-US" sz="59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5900" dirty="0" err="1">
                <a:solidFill>
                  <a:schemeClr val="bg1">
                    <a:alpha val="80000"/>
                  </a:schemeClr>
                </a:solidFill>
              </a:rPr>
              <a:t>Kuang</a:t>
            </a:r>
            <a:endParaRPr lang="en-US" sz="59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4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5BB55CA4-F006-4782-8F17-1EE47FCD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57250"/>
          </a:xfrm>
        </p:spPr>
        <p:txBody>
          <a:bodyPr/>
          <a:lstStyle/>
          <a:p>
            <a:r>
              <a:rPr lang="en-US" altLang="en-US" sz="4800" dirty="0"/>
              <a:t>Connect with me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984E169-4949-459B-A934-3C6C9D0A7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1150938"/>
            <a:ext cx="8750300" cy="33940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Bryan </a:t>
            </a:r>
            <a:r>
              <a:rPr lang="en-US" altLang="en-US" dirty="0"/>
              <a:t>Price, Ph.D.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hlinkClick r:id="rId2"/>
              </a:rPr>
              <a:t>bryan.price@shu.edu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732-606-7326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www.shu.edu/leadership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     @SHUleadership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     @buccinoleaders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/>
              <a:t>     @Buccino Leadership Institute at Seton Hall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  <p:pic>
        <p:nvPicPr>
          <p:cNvPr id="22532" name="Picture 2" descr="Image result for twitter logo">
            <a:extLst>
              <a:ext uri="{FF2B5EF4-FFF2-40B4-BE49-F238E27FC236}">
                <a16:creationId xmlns:a16="http://schemas.microsoft.com/office/drawing/2014/main" id="{5037FBC2-5FFA-476D-8DB9-1F04E944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3643312"/>
            <a:ext cx="55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Image result for instagram logo">
            <a:extLst>
              <a:ext uri="{FF2B5EF4-FFF2-40B4-BE49-F238E27FC236}">
                <a16:creationId xmlns:a16="http://schemas.microsoft.com/office/drawing/2014/main" id="{D6A9F166-2BC8-40E1-AC18-07CF376E1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130675"/>
            <a:ext cx="5540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C097165-2FDF-4626-8222-CD54DEE6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7255"/>
          <a:stretch>
            <a:fillRect/>
          </a:stretch>
        </p:blipFill>
        <p:spPr bwMode="auto">
          <a:xfrm>
            <a:off x="5257800" y="1168400"/>
            <a:ext cx="3429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>
            <a:extLst>
              <a:ext uri="{FF2B5EF4-FFF2-40B4-BE49-F238E27FC236}">
                <a16:creationId xmlns:a16="http://schemas.microsoft.com/office/drawing/2014/main" id="{AF2A2A19-2446-4212-A87E-81134310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" y="4783137"/>
            <a:ext cx="3984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37F71-EF43-C147-BF32-3A91050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44"/>
            <a:ext cx="8229600" cy="1143000"/>
          </a:xfrm>
        </p:spPr>
        <p:txBody>
          <a:bodyPr/>
          <a:lstStyle/>
          <a:p>
            <a:r>
              <a:rPr lang="en-US" dirty="0"/>
              <a:t>Thank you’s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C6872-621A-8544-984C-F1FC514E4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52" y="936598"/>
            <a:ext cx="8229600" cy="2930757"/>
          </a:xfrm>
        </p:spPr>
        <p:txBody>
          <a:bodyPr/>
          <a:lstStyle/>
          <a:p>
            <a:r>
              <a:rPr lang="en-US" sz="2600" dirty="0"/>
              <a:t>Teaching Innovation Committee &amp; MAACBA Board</a:t>
            </a:r>
          </a:p>
          <a:p>
            <a:r>
              <a:rPr lang="en-US" sz="2600" dirty="0"/>
              <a:t>Dr. Karen </a:t>
            </a:r>
            <a:r>
              <a:rPr lang="en-US" sz="2600" dirty="0" err="1"/>
              <a:t>Boroff</a:t>
            </a:r>
            <a:r>
              <a:rPr lang="en-US" sz="2600" dirty="0"/>
              <a:t> (former SHU Provost)</a:t>
            </a:r>
          </a:p>
          <a:p>
            <a:r>
              <a:rPr lang="en-US" sz="2600" dirty="0"/>
              <a:t>Dr. Mary Meehan (former SHU President)</a:t>
            </a:r>
          </a:p>
          <a:p>
            <a:r>
              <a:rPr lang="en-US" sz="2600" dirty="0"/>
              <a:t>Dean Joyce Strawser (</a:t>
            </a:r>
            <a:r>
              <a:rPr lang="en-US" sz="2600" dirty="0" err="1"/>
              <a:t>Stillman</a:t>
            </a:r>
            <a:r>
              <a:rPr lang="en-US" sz="2600" dirty="0"/>
              <a:t> School of Business)</a:t>
            </a:r>
          </a:p>
          <a:p>
            <a:r>
              <a:rPr lang="en-US" sz="2600" dirty="0"/>
              <a:t>Dr. Jerry Buccino</a:t>
            </a:r>
          </a:p>
          <a:p>
            <a:r>
              <a:rPr lang="en-US" sz="2600" dirty="0"/>
              <a:t>Students &amp; faculty at Buccino Leadership Institute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C3D01-7C8B-7B48-B1AF-5D7E6713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5F821D-B847-A549-821F-274931D1C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0" y="3970020"/>
            <a:ext cx="7592904" cy="27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0D96C1B-6377-4521-A0EB-EF21F8BD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88"/>
            <a:ext cx="7981950" cy="993775"/>
          </a:xfrm>
        </p:spPr>
        <p:txBody>
          <a:bodyPr/>
          <a:lstStyle/>
          <a:p>
            <a:r>
              <a:rPr lang="en-US" altLang="en-US" sz="3400"/>
              <a:t> </a:t>
            </a:r>
            <a:r>
              <a:rPr lang="en-US" altLang="en-US" sz="3400" b="1"/>
              <a:t>My Background</a:t>
            </a: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D38C057F-4071-4159-806F-7DF2ACAD1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3" b="11366"/>
          <a:stretch>
            <a:fillRect/>
          </a:stretch>
        </p:blipFill>
        <p:spPr bwMode="auto">
          <a:xfrm>
            <a:off x="65088" y="381000"/>
            <a:ext cx="3084512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F8A57E4E-6787-4010-8F9E-8E54DB07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2693988"/>
            <a:ext cx="26193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>
            <a:extLst>
              <a:ext uri="{FF2B5EF4-FFF2-40B4-BE49-F238E27FC236}">
                <a16:creationId xmlns:a16="http://schemas.microsoft.com/office/drawing/2014/main" id="{E5707B71-40E0-436D-90CA-6684B7CD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14320"/>
          <a:stretch>
            <a:fillRect/>
          </a:stretch>
        </p:blipFill>
        <p:spPr bwMode="auto">
          <a:xfrm>
            <a:off x="7938" y="3995738"/>
            <a:ext cx="330358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0">
            <a:extLst>
              <a:ext uri="{FF2B5EF4-FFF2-40B4-BE49-F238E27FC236}">
                <a16:creationId xmlns:a16="http://schemas.microsoft.com/office/drawing/2014/main" id="{4FD3195C-E308-43B0-8B77-10FA4E0C7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508375"/>
            <a:ext cx="2857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>
            <a:extLst>
              <a:ext uri="{FF2B5EF4-FFF2-40B4-BE49-F238E27FC236}">
                <a16:creationId xmlns:a16="http://schemas.microsoft.com/office/drawing/2014/main" id="{7BB174C9-3E48-4ACC-917D-BD943439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298575"/>
            <a:ext cx="2876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8">
            <a:extLst>
              <a:ext uri="{FF2B5EF4-FFF2-40B4-BE49-F238E27FC236}">
                <a16:creationId xmlns:a16="http://schemas.microsoft.com/office/drawing/2014/main" id="{C81FEF11-F4BB-49A8-B014-3E6E6A56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230438"/>
            <a:ext cx="3146425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0">
            <a:extLst>
              <a:ext uri="{FF2B5EF4-FFF2-40B4-BE49-F238E27FC236}">
                <a16:creationId xmlns:a16="http://schemas.microsoft.com/office/drawing/2014/main" id="{E1B1F8A4-AC65-4965-AFD4-D90C34B3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5" t="10690" r="22755" b="11575"/>
          <a:stretch>
            <a:fillRect/>
          </a:stretch>
        </p:blipFill>
        <p:spPr bwMode="auto">
          <a:xfrm>
            <a:off x="6262688" y="449263"/>
            <a:ext cx="261937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2968-D387-9C4E-A9D4-3C2FBD38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/>
              <a:t>Buccino Leadership Institute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A830-4E79-D64D-8048-E6E36AA9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05" y="1411748"/>
            <a:ext cx="8522929" cy="4525963"/>
          </a:xfrm>
        </p:spPr>
        <p:txBody>
          <a:bodyPr/>
          <a:lstStyle/>
          <a:p>
            <a:r>
              <a:rPr lang="en-US" sz="2800" dirty="0"/>
              <a:t>Created based on success of business leadership program dating back to 1995</a:t>
            </a:r>
          </a:p>
          <a:p>
            <a:r>
              <a:rPr lang="en-US" sz="2800" dirty="0"/>
              <a:t>Expanded university-wide in 2018</a:t>
            </a:r>
          </a:p>
          <a:p>
            <a:r>
              <a:rPr lang="en-US" sz="2800" dirty="0"/>
              <a:t>Comprehensive, 4-year, certificate-bearing program for competitively-selected students</a:t>
            </a:r>
          </a:p>
          <a:p>
            <a:r>
              <a:rPr lang="en-US" sz="2800" dirty="0"/>
              <a:t>275 students from 6 colleges/schools and 34 majors</a:t>
            </a:r>
          </a:p>
          <a:p>
            <a:r>
              <a:rPr lang="en-US" sz="2800" dirty="0"/>
              <a:t>Leadership class every semester (4 years)</a:t>
            </a:r>
          </a:p>
          <a:p>
            <a:pPr lvl="1"/>
            <a:r>
              <a:rPr lang="en-US" sz="2400" dirty="0"/>
              <a:t>Year 1: Lead Yourself	   - Year 3: Leading in My Profession</a:t>
            </a:r>
          </a:p>
          <a:p>
            <a:pPr lvl="1"/>
            <a:r>
              <a:rPr lang="en-US" sz="2400" dirty="0"/>
              <a:t>Year 2: Leading Others	   - Year 4: Leading in My Profession II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157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Leadership, Decisiveness And Corporate Rejuvenation">
            <a:extLst>
              <a:ext uri="{FF2B5EF4-FFF2-40B4-BE49-F238E27FC236}">
                <a16:creationId xmlns:a16="http://schemas.microsoft.com/office/drawing/2014/main" id="{AC348F77-C3AC-425A-8D25-C17A5CF34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 bwMode="auto">
          <a:xfrm>
            <a:off x="1396906" y="4165203"/>
            <a:ext cx="3316604" cy="24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2F98F9-AC74-4E96-A20D-2F8F923AFAAA}"/>
              </a:ext>
            </a:extLst>
          </p:cNvPr>
          <p:cNvSpPr txBox="1"/>
          <p:nvPr/>
        </p:nvSpPr>
        <p:spPr>
          <a:xfrm>
            <a:off x="53340" y="1820366"/>
            <a:ext cx="147066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Step 1: Bring in </a:t>
            </a:r>
            <a:r>
              <a:rPr lang="en-US" dirty="0">
                <a:solidFill>
                  <a:prstClr val="black"/>
                </a:solidFill>
              </a:rPr>
              <a:t>someone to “talk” about leadership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C9564-82DD-49C6-BBB6-8D76AAF8BFEB}"/>
              </a:ext>
            </a:extLst>
          </p:cNvPr>
          <p:cNvSpPr txBox="1"/>
          <p:nvPr/>
        </p:nvSpPr>
        <p:spPr>
          <a:xfrm>
            <a:off x="7447918" y="1602808"/>
            <a:ext cx="1627501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Step 2: Expect students to extract appropriate lessons &amp; techniques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51441-40EA-4CCF-8B9A-452070671701}"/>
              </a:ext>
            </a:extLst>
          </p:cNvPr>
          <p:cNvSpPr txBox="1"/>
          <p:nvPr/>
        </p:nvSpPr>
        <p:spPr>
          <a:xfrm>
            <a:off x="53340" y="4343400"/>
            <a:ext cx="147066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Step 3: Expect students to apply those lessons &amp; techniques on their own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FA095E-DAA4-460F-80FE-5E16F33980FE}"/>
              </a:ext>
            </a:extLst>
          </p:cNvPr>
          <p:cNvSpPr/>
          <p:nvPr/>
        </p:nvSpPr>
        <p:spPr>
          <a:xfrm>
            <a:off x="4415250" y="4224644"/>
            <a:ext cx="3032668" cy="24088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5F4C8-94F4-4F15-B635-97225879A298}"/>
              </a:ext>
            </a:extLst>
          </p:cNvPr>
          <p:cNvSpPr txBox="1"/>
          <p:nvPr/>
        </p:nvSpPr>
        <p:spPr>
          <a:xfrm>
            <a:off x="7447918" y="4274895"/>
            <a:ext cx="169608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Students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rarely receive any feedback or reflect on their leadership effectiveness beyond the end results</a:t>
            </a:r>
          </a:p>
        </p:txBody>
      </p:sp>
      <p:pic>
        <p:nvPicPr>
          <p:cNvPr id="6146" name="Picture 2" descr="How to Get a Motivational Speaker to Add Pizzazz to Your Event - Marketing  Insider Group">
            <a:extLst>
              <a:ext uri="{FF2B5EF4-FFF2-40B4-BE49-F238E27FC236}">
                <a16:creationId xmlns:a16="http://schemas.microsoft.com/office/drawing/2014/main" id="{87D16651-CD2D-431B-8F0B-5DE364D0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1521319"/>
            <a:ext cx="3316604" cy="22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Day I Learned to Think in Pictures">
            <a:extLst>
              <a:ext uri="{FF2B5EF4-FFF2-40B4-BE49-F238E27FC236}">
                <a16:creationId xmlns:a16="http://schemas.microsoft.com/office/drawing/2014/main" id="{461F3087-0580-4241-945C-F50AE666D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52" b="3818"/>
          <a:stretch/>
        </p:blipFill>
        <p:spPr bwMode="auto">
          <a:xfrm>
            <a:off x="4351753" y="1502939"/>
            <a:ext cx="3096166" cy="22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E622BC6-81E7-4208-B921-60F2E6E5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0301"/>
            <a:ext cx="8229600" cy="1143000"/>
          </a:xfrm>
        </p:spPr>
        <p:txBody>
          <a:bodyPr/>
          <a:lstStyle/>
          <a:p>
            <a:r>
              <a:rPr lang="en-US" dirty="0"/>
              <a:t>Unsatisfied with the status quo leadership development model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B309C2-00D4-384D-84EF-52F6DB7CDA9F}"/>
              </a:ext>
            </a:extLst>
          </p:cNvPr>
          <p:cNvSpPr/>
          <p:nvPr/>
        </p:nvSpPr>
        <p:spPr>
          <a:xfrm>
            <a:off x="2940414" y="3001628"/>
            <a:ext cx="3032668" cy="1640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(most?) leadership development programs rely on a model like this</a:t>
            </a:r>
          </a:p>
        </p:txBody>
      </p:sp>
    </p:spTree>
    <p:extLst>
      <p:ext uri="{BB962C8B-B14F-4D97-AF65-F5344CB8AC3E}">
        <p14:creationId xmlns:p14="http://schemas.microsoft.com/office/powerpoint/2010/main" val="124790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secution closing | Spokane Criminal Defense Attorney">
            <a:extLst>
              <a:ext uri="{FF2B5EF4-FFF2-40B4-BE49-F238E27FC236}">
                <a16:creationId xmlns:a16="http://schemas.microsoft.com/office/drawing/2014/main" id="{7DCB5FFD-0F2A-4901-A47D-3587C6D8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" y="3093354"/>
            <a:ext cx="3120339" cy="207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75FFB-F45C-4928-BA6D-752B6675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46" y="3320993"/>
            <a:ext cx="5319161" cy="2470207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/>
              <a:t>We don’t develop professionals like this in any other field…so why leadership?</a:t>
            </a:r>
          </a:p>
        </p:txBody>
      </p:sp>
      <p:pic>
        <p:nvPicPr>
          <p:cNvPr id="4100" name="Picture 4" descr="From challenges to a championship: Brandeis men&amp;#39;s basketball | BrandeisNOW">
            <a:extLst>
              <a:ext uri="{FF2B5EF4-FFF2-40B4-BE49-F238E27FC236}">
                <a16:creationId xmlns:a16="http://schemas.microsoft.com/office/drawing/2014/main" id="{F948057E-3E05-411C-BBE1-242782E73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5" r="-2" b="-2"/>
          <a:stretch/>
        </p:blipFill>
        <p:spPr bwMode="auto">
          <a:xfrm>
            <a:off x="252704" y="685800"/>
            <a:ext cx="3120339" cy="228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eveloping Doctors of the Future - MDA National">
            <a:extLst>
              <a:ext uri="{FF2B5EF4-FFF2-40B4-BE49-F238E27FC236}">
                <a16:creationId xmlns:a16="http://schemas.microsoft.com/office/drawing/2014/main" id="{2338CAE6-4C6B-4BCB-AFE8-06585A972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2" b="2"/>
          <a:stretch/>
        </p:blipFill>
        <p:spPr bwMode="auto">
          <a:xfrm>
            <a:off x="3505200" y="685800"/>
            <a:ext cx="5412814" cy="22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8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73D0-96CA-484A-AD38-97E36C36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91" y="57829"/>
            <a:ext cx="8865418" cy="1143000"/>
          </a:xfrm>
        </p:spPr>
        <p:txBody>
          <a:bodyPr/>
          <a:lstStyle/>
          <a:p>
            <a:r>
              <a:rPr lang="en-US" dirty="0"/>
              <a:t>Our Approach &amp; Development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9476D5-90D6-994D-B260-0D0BE51ACFC2}"/>
              </a:ext>
            </a:extLst>
          </p:cNvPr>
          <p:cNvGrpSpPr/>
          <p:nvPr/>
        </p:nvGrpSpPr>
        <p:grpSpPr>
          <a:xfrm>
            <a:off x="268774" y="1200829"/>
            <a:ext cx="3749284" cy="4013314"/>
            <a:chOff x="454006" y="1594240"/>
            <a:chExt cx="3274057" cy="3811977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FB5E4F56-54CA-1744-B5EB-B35C2627451E}"/>
                </a:ext>
              </a:extLst>
            </p:cNvPr>
            <p:cNvSpPr/>
            <p:nvPr/>
          </p:nvSpPr>
          <p:spPr>
            <a:xfrm>
              <a:off x="454006" y="2028364"/>
              <a:ext cx="3249476" cy="280127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EC8DE1-DF8C-8E42-84BB-63E7B45B00E9}"/>
                </a:ext>
              </a:extLst>
            </p:cNvPr>
            <p:cNvSpPr txBox="1"/>
            <p:nvPr/>
          </p:nvSpPr>
          <p:spPr>
            <a:xfrm>
              <a:off x="478587" y="4821442"/>
              <a:ext cx="3249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Interdisciplinary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249903-2B98-3042-A1A7-5F6782A05932}"/>
                </a:ext>
              </a:extLst>
            </p:cNvPr>
            <p:cNvSpPr txBox="1"/>
            <p:nvPr/>
          </p:nvSpPr>
          <p:spPr>
            <a:xfrm rot="18151759">
              <a:off x="-584637" y="2926590"/>
              <a:ext cx="3249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Experiential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5CCD47-853F-B844-8982-E5BB6F56E884}"/>
                </a:ext>
              </a:extLst>
            </p:cNvPr>
            <p:cNvSpPr txBox="1"/>
            <p:nvPr/>
          </p:nvSpPr>
          <p:spPr>
            <a:xfrm rot="3536630">
              <a:off x="1499462" y="2966661"/>
              <a:ext cx="3249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Feedback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A94F559-EB4B-CA4C-A4BB-4977989F1EA6}"/>
              </a:ext>
            </a:extLst>
          </p:cNvPr>
          <p:cNvSpPr txBox="1"/>
          <p:nvPr/>
        </p:nvSpPr>
        <p:spPr>
          <a:xfrm>
            <a:off x="4247826" y="1143000"/>
            <a:ext cx="4785032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Leadership Model</a:t>
            </a:r>
          </a:p>
          <a:p>
            <a:endParaRPr lang="en-US" sz="2000" dirty="0"/>
          </a:p>
          <a:p>
            <a:r>
              <a:rPr lang="en-US" sz="2000" b="1" dirty="0"/>
              <a:t>Be</a:t>
            </a:r>
            <a:r>
              <a:rPr lang="en-US" sz="2000" dirty="0"/>
              <a:t>: 	leadership is a mindset – you have 	to self-select into it</a:t>
            </a:r>
          </a:p>
          <a:p>
            <a:endParaRPr lang="en-US" sz="2000" dirty="0"/>
          </a:p>
          <a:p>
            <a:r>
              <a:rPr lang="en-US" sz="2000" b="1" dirty="0"/>
              <a:t>Learn</a:t>
            </a:r>
            <a:r>
              <a:rPr lang="en-US" sz="2000" dirty="0"/>
              <a:t>: 	strengths, weaknesses, approaches</a:t>
            </a:r>
          </a:p>
          <a:p>
            <a:endParaRPr lang="en-US" sz="2000" dirty="0"/>
          </a:p>
          <a:p>
            <a:r>
              <a:rPr lang="en-US" sz="2000" b="1" dirty="0"/>
              <a:t>Do</a:t>
            </a:r>
            <a:r>
              <a:rPr lang="en-US" sz="2000" dirty="0"/>
              <a:t>: 	leadership is a contact sport; you</a:t>
            </a:r>
          </a:p>
          <a:p>
            <a:r>
              <a:rPr lang="en-US" sz="2000" dirty="0"/>
              <a:t>	have to practice it to get better at it</a:t>
            </a:r>
          </a:p>
          <a:p>
            <a:endParaRPr lang="en-US" sz="2000" dirty="0"/>
          </a:p>
          <a:p>
            <a:r>
              <a:rPr lang="en-US" sz="2000" b="1" dirty="0"/>
              <a:t>Reflect</a:t>
            </a:r>
            <a:r>
              <a:rPr lang="en-US" sz="2000" dirty="0"/>
              <a:t>: 	feedback is a gift; the more, the</a:t>
            </a:r>
          </a:p>
          <a:p>
            <a:r>
              <a:rPr lang="en-US" sz="2000" dirty="0"/>
              <a:t>	better, and from multiple sources</a:t>
            </a:r>
          </a:p>
          <a:p>
            <a:endParaRPr lang="en-US" sz="2000" dirty="0"/>
          </a:p>
          <a:p>
            <a:r>
              <a:rPr lang="en-US" sz="2000" b="1" dirty="0"/>
              <a:t>Repeat</a:t>
            </a:r>
            <a:r>
              <a:rPr lang="en-US" sz="2000" dirty="0"/>
              <a:t>:  you never “make it” as a leader;</a:t>
            </a:r>
          </a:p>
          <a:p>
            <a:r>
              <a:rPr lang="en-US" sz="2000" dirty="0"/>
              <a:t>	you stop learning, you stop leading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003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:a16="http://schemas.microsoft.com/office/drawing/2014/main" id="{D9A40D95-76DE-4925-873F-4A2453AD54C4}"/>
              </a:ext>
            </a:extLst>
          </p:cNvPr>
          <p:cNvSpPr/>
          <p:nvPr/>
        </p:nvSpPr>
        <p:spPr>
          <a:xfrm>
            <a:off x="5727005" y="5685280"/>
            <a:ext cx="1637832" cy="11114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EEABAF-84F8-3D4F-936D-D4E8DEEC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256"/>
            <a:ext cx="8229600" cy="1143000"/>
          </a:xfrm>
        </p:spPr>
        <p:txBody>
          <a:bodyPr/>
          <a:lstStyle/>
          <a:p>
            <a:r>
              <a:rPr lang="en-US" dirty="0"/>
              <a:t>The Lead Up to LEAD 2050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1EBFED-C942-AD46-A30D-359C45668470}"/>
              </a:ext>
            </a:extLst>
          </p:cNvPr>
          <p:cNvGrpSpPr/>
          <p:nvPr/>
        </p:nvGrpSpPr>
        <p:grpSpPr>
          <a:xfrm>
            <a:off x="1297498" y="1865532"/>
            <a:ext cx="1847284" cy="1659586"/>
            <a:chOff x="1364587" y="2542851"/>
            <a:chExt cx="2121408" cy="1828800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1FA9AF7-E33D-A443-AA05-E74857557588}"/>
                </a:ext>
              </a:extLst>
            </p:cNvPr>
            <p:cNvSpPr/>
            <p:nvPr/>
          </p:nvSpPr>
          <p:spPr>
            <a:xfrm>
              <a:off x="1364587" y="2542851"/>
              <a:ext cx="2121408" cy="1828800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D71D4C-34E9-A948-A59B-16C50ED8D902}"/>
                </a:ext>
              </a:extLst>
            </p:cNvPr>
            <p:cNvSpPr txBox="1"/>
            <p:nvPr/>
          </p:nvSpPr>
          <p:spPr>
            <a:xfrm>
              <a:off x="1510891" y="2986838"/>
              <a:ext cx="182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LEAD 1000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LEAD 1050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8FEDFD-3363-4E12-8F64-00A25E813A07}"/>
              </a:ext>
            </a:extLst>
          </p:cNvPr>
          <p:cNvGrpSpPr/>
          <p:nvPr/>
        </p:nvGrpSpPr>
        <p:grpSpPr>
          <a:xfrm>
            <a:off x="-76200" y="1185285"/>
            <a:ext cx="1442932" cy="1213619"/>
            <a:chOff x="0" y="1581354"/>
            <a:chExt cx="1442932" cy="121361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F7C77A-9CCA-D543-B1D3-B0BFA5ACA899}"/>
                </a:ext>
              </a:extLst>
            </p:cNvPr>
            <p:cNvSpPr/>
            <p:nvPr/>
          </p:nvSpPr>
          <p:spPr>
            <a:xfrm>
              <a:off x="130705" y="1581354"/>
              <a:ext cx="1228949" cy="121361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9D6D5D-4975-7D48-9956-48DDEE8959D2}"/>
                </a:ext>
              </a:extLst>
            </p:cNvPr>
            <p:cNvSpPr txBox="1"/>
            <p:nvPr/>
          </p:nvSpPr>
          <p:spPr>
            <a:xfrm>
              <a:off x="0" y="1782380"/>
              <a:ext cx="1442932" cy="732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Eq-i 2.0 Emotional Intelligence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13A86-E80D-3340-80F2-0C29C63C6E64}"/>
              </a:ext>
            </a:extLst>
          </p:cNvPr>
          <p:cNvGrpSpPr/>
          <p:nvPr/>
        </p:nvGrpSpPr>
        <p:grpSpPr>
          <a:xfrm>
            <a:off x="76200" y="3096543"/>
            <a:ext cx="1228949" cy="974547"/>
            <a:chOff x="4783509" y="3113548"/>
            <a:chExt cx="1828800" cy="15575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145548-F0C3-654B-B235-8D1441CFE2BF}"/>
                </a:ext>
              </a:extLst>
            </p:cNvPr>
            <p:cNvSpPr/>
            <p:nvPr/>
          </p:nvSpPr>
          <p:spPr>
            <a:xfrm>
              <a:off x="4964471" y="3113548"/>
              <a:ext cx="1557594" cy="155759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5FCFDC-5B9D-4241-8146-CAB9ADDCA426}"/>
                </a:ext>
              </a:extLst>
            </p:cNvPr>
            <p:cNvSpPr txBox="1"/>
            <p:nvPr/>
          </p:nvSpPr>
          <p:spPr>
            <a:xfrm>
              <a:off x="4783509" y="3342622"/>
              <a:ext cx="1828800" cy="1033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9/11 </a:t>
              </a:r>
            </a:p>
            <a:p>
              <a:pPr algn="ctr"/>
              <a:r>
                <a:rPr lang="en-US" dirty="0"/>
                <a:t>Field Trip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9FBA2E-793E-2345-AABC-D191F9E40BA8}"/>
              </a:ext>
            </a:extLst>
          </p:cNvPr>
          <p:cNvGrpSpPr/>
          <p:nvPr/>
        </p:nvGrpSpPr>
        <p:grpSpPr>
          <a:xfrm>
            <a:off x="2895600" y="1153373"/>
            <a:ext cx="1972275" cy="1970827"/>
            <a:chOff x="4806924" y="3113548"/>
            <a:chExt cx="1828800" cy="187579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E1BEC1B-15D3-7F40-8D45-084D32339249}"/>
                </a:ext>
              </a:extLst>
            </p:cNvPr>
            <p:cNvSpPr/>
            <p:nvPr/>
          </p:nvSpPr>
          <p:spPr>
            <a:xfrm>
              <a:off x="4964471" y="3113548"/>
              <a:ext cx="1557594" cy="155759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82EC65-0BE8-BF44-A1D9-317B661AD79A}"/>
                </a:ext>
              </a:extLst>
            </p:cNvPr>
            <p:cNvSpPr txBox="1"/>
            <p:nvPr/>
          </p:nvSpPr>
          <p:spPr>
            <a:xfrm>
              <a:off x="4806924" y="3244258"/>
              <a:ext cx="1828800" cy="174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Lectures &amp; Workshops</a:t>
              </a:r>
            </a:p>
            <a:p>
              <a:pPr algn="ctr"/>
              <a:r>
                <a:rPr lang="en-US" sz="1600" dirty="0"/>
                <a:t>(Values, DEI, </a:t>
              </a:r>
            </a:p>
            <a:p>
              <a:pPr algn="ctr"/>
              <a:r>
                <a:rPr lang="en-US" sz="1600" dirty="0"/>
                <a:t>Imposter </a:t>
              </a:r>
            </a:p>
            <a:p>
              <a:pPr algn="ctr"/>
              <a:r>
                <a:rPr lang="en-US" sz="1600" dirty="0"/>
                <a:t>Syndrome)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D527DB-226F-4737-97EA-A79207D408DF}"/>
              </a:ext>
            </a:extLst>
          </p:cNvPr>
          <p:cNvGrpSpPr/>
          <p:nvPr/>
        </p:nvGrpSpPr>
        <p:grpSpPr>
          <a:xfrm>
            <a:off x="2895600" y="2982643"/>
            <a:ext cx="1789932" cy="1181252"/>
            <a:chOff x="3798070" y="3857350"/>
            <a:chExt cx="1789932" cy="118125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9B32E55-2229-A74B-8D20-0E830E88A0E0}"/>
                </a:ext>
              </a:extLst>
            </p:cNvPr>
            <p:cNvSpPr/>
            <p:nvPr/>
          </p:nvSpPr>
          <p:spPr>
            <a:xfrm>
              <a:off x="3930791" y="3857350"/>
              <a:ext cx="1524490" cy="118125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95B519-B729-B64B-B717-94F8EAFF1313}"/>
                </a:ext>
              </a:extLst>
            </p:cNvPr>
            <p:cNvSpPr txBox="1"/>
            <p:nvPr/>
          </p:nvSpPr>
          <p:spPr>
            <a:xfrm>
              <a:off x="3798070" y="4114800"/>
              <a:ext cx="17899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Interdisciplinary Team Projects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81480B-D7D4-4240-A28B-E66EC2391C35}"/>
              </a:ext>
            </a:extLst>
          </p:cNvPr>
          <p:cNvSpPr txBox="1"/>
          <p:nvPr/>
        </p:nvSpPr>
        <p:spPr>
          <a:xfrm>
            <a:off x="1335630" y="1177624"/>
            <a:ext cx="179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Theme:</a:t>
            </a:r>
          </a:p>
          <a:p>
            <a:r>
              <a:rPr lang="en-US" dirty="0"/>
              <a:t>Leading Yourself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2EE8F92-41A4-4488-8A3F-27B77E835FAE}"/>
              </a:ext>
            </a:extLst>
          </p:cNvPr>
          <p:cNvGrpSpPr/>
          <p:nvPr/>
        </p:nvGrpSpPr>
        <p:grpSpPr>
          <a:xfrm>
            <a:off x="5562600" y="3950037"/>
            <a:ext cx="1847284" cy="1659586"/>
            <a:chOff x="1364587" y="2542851"/>
            <a:chExt cx="2121408" cy="1828800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353F18CF-1E41-474F-B76D-B375BD6BE6E5}"/>
                </a:ext>
              </a:extLst>
            </p:cNvPr>
            <p:cNvSpPr/>
            <p:nvPr/>
          </p:nvSpPr>
          <p:spPr>
            <a:xfrm>
              <a:off x="1364587" y="2542851"/>
              <a:ext cx="2121408" cy="1828800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AC0B2F-78C4-40D1-A032-BF41666E6A95}"/>
                </a:ext>
              </a:extLst>
            </p:cNvPr>
            <p:cNvSpPr txBox="1"/>
            <p:nvPr/>
          </p:nvSpPr>
          <p:spPr>
            <a:xfrm>
              <a:off x="1510891" y="3127144"/>
              <a:ext cx="1828800" cy="508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LEAD 2000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C7632A-AEE5-4230-9C77-B34CE36585D2}"/>
              </a:ext>
            </a:extLst>
          </p:cNvPr>
          <p:cNvGrpSpPr/>
          <p:nvPr/>
        </p:nvGrpSpPr>
        <p:grpSpPr>
          <a:xfrm>
            <a:off x="4552811" y="3699889"/>
            <a:ext cx="1094842" cy="1041095"/>
            <a:chOff x="12248" y="1581354"/>
            <a:chExt cx="1442932" cy="121361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6C7E24-E7D1-4CCA-B859-A890DAFDA168}"/>
                </a:ext>
              </a:extLst>
            </p:cNvPr>
            <p:cNvSpPr/>
            <p:nvPr/>
          </p:nvSpPr>
          <p:spPr>
            <a:xfrm>
              <a:off x="130705" y="1581354"/>
              <a:ext cx="1228949" cy="121361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BB79E3-57CE-42F8-9C37-C2AC2E977D45}"/>
                </a:ext>
              </a:extLst>
            </p:cNvPr>
            <p:cNvSpPr txBox="1"/>
            <p:nvPr/>
          </p:nvSpPr>
          <p:spPr>
            <a:xfrm>
              <a:off x="12248" y="1854955"/>
              <a:ext cx="1442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DiSC</a:t>
              </a:r>
              <a:endParaRPr lang="en-US" sz="2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B3C40C-1240-4977-9912-2490F4B06E4B}"/>
              </a:ext>
            </a:extLst>
          </p:cNvPr>
          <p:cNvGrpSpPr/>
          <p:nvPr/>
        </p:nvGrpSpPr>
        <p:grpSpPr>
          <a:xfrm>
            <a:off x="4565149" y="5114500"/>
            <a:ext cx="1365339" cy="1041095"/>
            <a:chOff x="4828868" y="3113548"/>
            <a:chExt cx="1828800" cy="155759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B5EEBA5-D4CD-4403-AF9D-BCB190C374A0}"/>
                </a:ext>
              </a:extLst>
            </p:cNvPr>
            <p:cNvSpPr/>
            <p:nvPr/>
          </p:nvSpPr>
          <p:spPr>
            <a:xfrm>
              <a:off x="4964471" y="3113548"/>
              <a:ext cx="1557594" cy="155759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5362F1-4D99-4834-8C5E-F82E20992CFF}"/>
                </a:ext>
              </a:extLst>
            </p:cNvPr>
            <p:cNvSpPr txBox="1"/>
            <p:nvPr/>
          </p:nvSpPr>
          <p:spPr>
            <a:xfrm>
              <a:off x="4828868" y="3441944"/>
              <a:ext cx="1828800" cy="966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Gettysburg Field Trip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E9A8C0-5785-43B0-8E33-0B45480AB6D4}"/>
              </a:ext>
            </a:extLst>
          </p:cNvPr>
          <p:cNvGrpSpPr/>
          <p:nvPr/>
        </p:nvGrpSpPr>
        <p:grpSpPr>
          <a:xfrm>
            <a:off x="7024673" y="2895600"/>
            <a:ext cx="2195527" cy="1837231"/>
            <a:chOff x="4818813" y="3113548"/>
            <a:chExt cx="1828800" cy="155759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F96C03F-ADAC-4A47-A87A-5B445EA26DBF}"/>
                </a:ext>
              </a:extLst>
            </p:cNvPr>
            <p:cNvSpPr/>
            <p:nvPr/>
          </p:nvSpPr>
          <p:spPr>
            <a:xfrm>
              <a:off x="4964471" y="3113548"/>
              <a:ext cx="1557594" cy="155759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56C0A8-58F8-4D7D-8ED5-BFD56AF47225}"/>
                </a:ext>
              </a:extLst>
            </p:cNvPr>
            <p:cNvSpPr txBox="1"/>
            <p:nvPr/>
          </p:nvSpPr>
          <p:spPr>
            <a:xfrm>
              <a:off x="4818813" y="3283582"/>
              <a:ext cx="1828800" cy="112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Lectures &amp; </a:t>
              </a:r>
            </a:p>
            <a:p>
              <a:pPr algn="ctr"/>
              <a:r>
                <a:rPr lang="en-US" sz="1600" dirty="0"/>
                <a:t>Workshops</a:t>
              </a:r>
            </a:p>
            <a:p>
              <a:pPr algn="ctr"/>
              <a:r>
                <a:rPr lang="en-US" sz="1600" dirty="0"/>
                <a:t>(Personal branding, talent management, giving feedback)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F76380-2F73-4373-A3E3-12A09C959304}"/>
              </a:ext>
            </a:extLst>
          </p:cNvPr>
          <p:cNvGrpSpPr/>
          <p:nvPr/>
        </p:nvGrpSpPr>
        <p:grpSpPr>
          <a:xfrm>
            <a:off x="7201668" y="4990948"/>
            <a:ext cx="1789932" cy="1181252"/>
            <a:chOff x="3798070" y="3895298"/>
            <a:chExt cx="1789932" cy="118125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AFEF624-4BD5-4EA6-BE50-F3B1E100B1C4}"/>
                </a:ext>
              </a:extLst>
            </p:cNvPr>
            <p:cNvSpPr/>
            <p:nvPr/>
          </p:nvSpPr>
          <p:spPr>
            <a:xfrm>
              <a:off x="3930791" y="3895298"/>
              <a:ext cx="1524490" cy="1181252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C4E690-4BD3-4AC2-8C07-3D7560C37DD6}"/>
                </a:ext>
              </a:extLst>
            </p:cNvPr>
            <p:cNvSpPr txBox="1"/>
            <p:nvPr/>
          </p:nvSpPr>
          <p:spPr>
            <a:xfrm>
              <a:off x="3798070" y="4114800"/>
              <a:ext cx="17899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Leadership </a:t>
              </a:r>
            </a:p>
            <a:p>
              <a:pPr algn="ctr"/>
              <a:r>
                <a:rPr lang="en-US" sz="2000" dirty="0"/>
                <a:t>Shark Tank*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66F885A-A800-436B-A13C-D892E4CE1D2D}"/>
              </a:ext>
            </a:extLst>
          </p:cNvPr>
          <p:cNvSpPr txBox="1"/>
          <p:nvPr/>
        </p:nvSpPr>
        <p:spPr>
          <a:xfrm>
            <a:off x="5613751" y="3260468"/>
            <a:ext cx="179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Theme:</a:t>
            </a:r>
          </a:p>
          <a:p>
            <a:r>
              <a:rPr lang="en-US" dirty="0"/>
              <a:t>Leading Others</a:t>
            </a: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B369F018-6ECE-4F33-8C3E-3BD23D2DFA61}"/>
              </a:ext>
            </a:extLst>
          </p:cNvPr>
          <p:cNvSpPr/>
          <p:nvPr/>
        </p:nvSpPr>
        <p:spPr>
          <a:xfrm rot="2421368">
            <a:off x="4745883" y="1682740"/>
            <a:ext cx="2546366" cy="812341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Bent 41">
            <a:extLst>
              <a:ext uri="{FF2B5EF4-FFF2-40B4-BE49-F238E27FC236}">
                <a16:creationId xmlns:a16="http://schemas.microsoft.com/office/drawing/2014/main" id="{ABEE6B6B-56FF-478E-A0F2-248E061D7548}"/>
              </a:ext>
            </a:extLst>
          </p:cNvPr>
          <p:cNvSpPr/>
          <p:nvPr/>
        </p:nvSpPr>
        <p:spPr>
          <a:xfrm rot="615890" flipV="1">
            <a:off x="1969095" y="5208919"/>
            <a:ext cx="2628899" cy="100372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12FCF88-ADB7-463C-97C4-1239A1511F26}"/>
              </a:ext>
            </a:extLst>
          </p:cNvPr>
          <p:cNvSpPr/>
          <p:nvPr/>
        </p:nvSpPr>
        <p:spPr>
          <a:xfrm>
            <a:off x="1358248" y="3629561"/>
            <a:ext cx="1637832" cy="111142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BD1C75-B9FC-47B4-B0A6-D0FB0A118DE1}"/>
              </a:ext>
            </a:extLst>
          </p:cNvPr>
          <p:cNvSpPr txBox="1"/>
          <p:nvPr/>
        </p:nvSpPr>
        <p:spPr>
          <a:xfrm>
            <a:off x="1447800" y="3657600"/>
            <a:ext cx="1433184" cy="10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Feedback:</a:t>
            </a:r>
          </a:p>
          <a:p>
            <a:pPr algn="ctr"/>
            <a:r>
              <a:rPr lang="en-US" sz="1600" dirty="0"/>
              <a:t>Video</a:t>
            </a:r>
          </a:p>
          <a:p>
            <a:pPr algn="ctr"/>
            <a:r>
              <a:rPr lang="en-US" sz="1600" dirty="0"/>
              <a:t>Peer</a:t>
            </a:r>
          </a:p>
          <a:p>
            <a:pPr algn="ctr"/>
            <a:r>
              <a:rPr lang="en-US" sz="1600" dirty="0"/>
              <a:t>Faculty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730497-885C-4A88-B27F-2ECC2B92EB58}"/>
              </a:ext>
            </a:extLst>
          </p:cNvPr>
          <p:cNvSpPr txBox="1"/>
          <p:nvPr/>
        </p:nvSpPr>
        <p:spPr>
          <a:xfrm>
            <a:off x="5554058" y="5678050"/>
            <a:ext cx="1972275" cy="10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Feedback:</a:t>
            </a:r>
          </a:p>
          <a:p>
            <a:pPr algn="ctr"/>
            <a:r>
              <a:rPr lang="en-US" sz="1600" dirty="0"/>
              <a:t>Video</a:t>
            </a:r>
          </a:p>
          <a:p>
            <a:pPr algn="ctr"/>
            <a:r>
              <a:rPr lang="en-US" sz="1600" dirty="0"/>
              <a:t>Peer</a:t>
            </a:r>
          </a:p>
          <a:p>
            <a:pPr algn="ctr"/>
            <a:r>
              <a:rPr lang="en-US" sz="1600" dirty="0"/>
              <a:t>Faculty</a:t>
            </a:r>
          </a:p>
        </p:txBody>
      </p:sp>
    </p:spTree>
    <p:extLst>
      <p:ext uri="{BB962C8B-B14F-4D97-AF65-F5344CB8AC3E}">
        <p14:creationId xmlns:p14="http://schemas.microsoft.com/office/powerpoint/2010/main" val="322478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88B10-4C9F-421C-B71C-C7FDB1F6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30480"/>
            <a:ext cx="9220200" cy="1143000"/>
          </a:xfrm>
        </p:spPr>
        <p:txBody>
          <a:bodyPr/>
          <a:lstStyle/>
          <a:p>
            <a:r>
              <a:rPr lang="en-US" dirty="0"/>
              <a:t>Congrats, you’re an IDT “CEO” (1 of 4)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C4525171-F6F0-4A99-80A3-1DA2CAE2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2000" b="43025"/>
          <a:stretch>
            <a:fillRect/>
          </a:stretch>
        </p:blipFill>
        <p:spPr bwMode="auto">
          <a:xfrm>
            <a:off x="1233706" y="1137126"/>
            <a:ext cx="3780988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Image result for DISC">
            <a:extLst>
              <a:ext uri="{FF2B5EF4-FFF2-40B4-BE49-F238E27FC236}">
                <a16:creationId xmlns:a16="http://schemas.microsoft.com/office/drawing/2014/main" id="{3A72F60B-087C-4ED1-8469-8BD7D33E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64" y="4400550"/>
            <a:ext cx="18065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D28A850F-73B7-4CA9-909B-AD27B2D0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r="49590" b="5534"/>
          <a:stretch>
            <a:fillRect/>
          </a:stretch>
        </p:blipFill>
        <p:spPr bwMode="auto">
          <a:xfrm>
            <a:off x="1233706" y="4428093"/>
            <a:ext cx="268922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8493B4-0CB7-4675-AFED-504B1884F4D4}"/>
              </a:ext>
            </a:extLst>
          </p:cNvPr>
          <p:cNvSpPr txBox="1"/>
          <p:nvPr/>
        </p:nvSpPr>
        <p:spPr>
          <a:xfrm>
            <a:off x="5185092" y="1263673"/>
            <a:ext cx="398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successfully pitched a winning original idea in Nov/Dec for a Spring semester-long project…..</a:t>
            </a:r>
          </a:p>
        </p:txBody>
      </p:sp>
      <p:sp>
        <p:nvSpPr>
          <p:cNvPr id="12" name="Heptagon 11">
            <a:extLst>
              <a:ext uri="{FF2B5EF4-FFF2-40B4-BE49-F238E27FC236}">
                <a16:creationId xmlns:a16="http://schemas.microsoft.com/office/drawing/2014/main" id="{6B5E2BA4-6DE7-48AF-AD2A-A75C16E871AA}"/>
              </a:ext>
            </a:extLst>
          </p:cNvPr>
          <p:cNvSpPr/>
          <p:nvPr/>
        </p:nvSpPr>
        <p:spPr>
          <a:xfrm>
            <a:off x="152400" y="1371600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29DD2F45-B276-42EF-8397-89DA326207A6}"/>
              </a:ext>
            </a:extLst>
          </p:cNvPr>
          <p:cNvSpPr/>
          <p:nvPr/>
        </p:nvSpPr>
        <p:spPr>
          <a:xfrm>
            <a:off x="155892" y="5203373"/>
            <a:ext cx="910908" cy="838200"/>
          </a:xfrm>
          <a:prstGeom prst="hep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pic>
        <p:nvPicPr>
          <p:cNvPr id="1026" name="Picture 2" descr="Two big problems with American voting that have nothing to do with Russian  hacking">
            <a:extLst>
              <a:ext uri="{FF2B5EF4-FFF2-40B4-BE49-F238E27FC236}">
                <a16:creationId xmlns:a16="http://schemas.microsoft.com/office/drawing/2014/main" id="{E0D701BE-20B6-4582-B575-4A66B95B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72" y="4333619"/>
            <a:ext cx="261238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D1A708-DB3A-43D0-B948-E1565674FDB7}"/>
              </a:ext>
            </a:extLst>
          </p:cNvPr>
          <p:cNvSpPr txBox="1"/>
          <p:nvPr/>
        </p:nvSpPr>
        <p:spPr>
          <a:xfrm>
            <a:off x="152400" y="3825262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Before winter break, you are given every student’s…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41504-9201-48F6-8736-A0A0236EB242}"/>
              </a:ext>
            </a:extLst>
          </p:cNvPr>
          <p:cNvSpPr txBox="1"/>
          <p:nvPr/>
        </p:nvSpPr>
        <p:spPr>
          <a:xfrm>
            <a:off x="152400" y="6248400"/>
            <a:ext cx="899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	Personal branding video    DISC assessment     IDT voting preferences</a:t>
            </a:r>
          </a:p>
        </p:txBody>
      </p:sp>
    </p:spTree>
    <p:extLst>
      <p:ext uri="{BB962C8B-B14F-4D97-AF65-F5344CB8AC3E}">
        <p14:creationId xmlns:p14="http://schemas.microsoft.com/office/powerpoint/2010/main" val="13792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11588</TotalTime>
  <Words>955</Words>
  <Application>Microsoft Office PowerPoint</Application>
  <PresentationFormat>On-screen Show (4:3)</PresentationFormat>
  <Paragraphs>143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Office Theme</vt:lpstr>
      <vt:lpstr>3_Office Theme</vt:lpstr>
      <vt:lpstr>PowerPoint Presentation</vt:lpstr>
      <vt:lpstr>Thank you’s</vt:lpstr>
      <vt:lpstr> My Background</vt:lpstr>
      <vt:lpstr>Buccino Leadership Institute</vt:lpstr>
      <vt:lpstr>Unsatisfied with the status quo leadership development model</vt:lpstr>
      <vt:lpstr>We don’t develop professionals like this in any other field…so why leadership?</vt:lpstr>
      <vt:lpstr>Our Approach &amp; Development Model</vt:lpstr>
      <vt:lpstr>The Lead Up to LEAD 2050</vt:lpstr>
      <vt:lpstr>Congrats, you’re an IDT “CEO” (1 of 4)</vt:lpstr>
      <vt:lpstr>Congrats, you’re an IDT “CEO” (2 of 4)</vt:lpstr>
      <vt:lpstr>PowerPoint Presentation</vt:lpstr>
      <vt:lpstr>Congrats, you’re an IDT “CEO” (3 of 4)</vt:lpstr>
      <vt:lpstr>Congrats, you’re an IDT “CEO” (4 of 4)</vt:lpstr>
      <vt:lpstr>Success Stories</vt:lpstr>
      <vt:lpstr>Success Stories</vt:lpstr>
      <vt:lpstr>Innovative aspects of program</vt:lpstr>
      <vt:lpstr>Thank you MAACBA!</vt:lpstr>
      <vt:lpstr>Connect with 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</dc:title>
  <dc:creator>Jillian A Swogier</dc:creator>
  <cp:lastModifiedBy>Jacquelyn Griffin</cp:lastModifiedBy>
  <cp:revision>89</cp:revision>
  <cp:lastPrinted>2018-08-31T15:57:55Z</cp:lastPrinted>
  <dcterms:created xsi:type="dcterms:W3CDTF">2016-01-20T17:42:08Z</dcterms:created>
  <dcterms:modified xsi:type="dcterms:W3CDTF">2021-10-19T13:58:49Z</dcterms:modified>
</cp:coreProperties>
</file>