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73" r:id="rId2"/>
    <p:sldId id="272" r:id="rId3"/>
    <p:sldId id="268" r:id="rId4"/>
    <p:sldId id="264" r:id="rId5"/>
    <p:sldId id="257" r:id="rId6"/>
    <p:sldId id="259" r:id="rId7"/>
    <p:sldId id="260" r:id="rId8"/>
    <p:sldId id="266" r:id="rId9"/>
    <p:sldId id="270" r:id="rId10"/>
    <p:sldId id="271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D25A07"/>
    <a:srgbClr val="FFDE58"/>
    <a:srgbClr val="FFEE16"/>
    <a:srgbClr val="FFCF35"/>
    <a:srgbClr val="000000"/>
    <a:srgbClr val="FFBF00"/>
    <a:srgbClr val="FFE000"/>
    <a:srgbClr val="BCDAE9"/>
    <a:srgbClr val="D80202"/>
    <a:srgbClr val="D25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8" autoAdjust="0"/>
    <p:restoredTop sz="77988" autoAdjust="0"/>
  </p:normalViewPr>
  <p:slideViewPr>
    <p:cSldViewPr snapToGrid="0" snapToObjects="1">
      <p:cViewPr>
        <p:scale>
          <a:sx n="100" d="100"/>
          <a:sy n="100" d="100"/>
        </p:scale>
        <p:origin x="-2008" y="320"/>
      </p:cViewPr>
      <p:guideLst>
        <p:guide orient="horz" pos="3223"/>
        <p:guide pos="2616"/>
      </p:guideLst>
    </p:cSldViewPr>
  </p:slideViewPr>
  <p:outlineViewPr>
    <p:cViewPr>
      <p:scale>
        <a:sx n="33" d="100"/>
        <a:sy n="33" d="100"/>
      </p:scale>
      <p:origin x="0" y="3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68341-7234-B74D-877E-CAD39B2E2114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CC7D3-6D89-F442-80B1-2A0681CA6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954F-0F26-0342-A049-B5F8B29EBE88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C7772-7477-CD4E-BA10-B521514B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21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5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6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34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1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7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9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3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4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8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C7772-7477-CD4E-BA10-B521514BF2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6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tlepage_texture3.jpg"/>
          <p:cNvPicPr>
            <a:picLocks noChangeAspect="1"/>
          </p:cNvPicPr>
          <p:nvPr/>
        </p:nvPicPr>
        <p:blipFill>
          <a:blip r:embed="rId2">
            <a:alphaModFix amt="6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768"/>
            <a:ext cx="9144000" cy="3131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449" y="3121986"/>
            <a:ext cx="7772400" cy="1470025"/>
          </a:xfrm>
        </p:spPr>
        <p:txBody>
          <a:bodyPr/>
          <a:lstStyle>
            <a:lvl1pPr>
              <a:defRPr sz="3200"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49" y="4207962"/>
            <a:ext cx="6400800" cy="1752600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Content Placeholder 16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380" b="-63380"/>
          <a:stretch>
            <a:fillRect/>
          </a:stretch>
        </p:blipFill>
        <p:spPr>
          <a:xfrm>
            <a:off x="7190818" y="5942842"/>
            <a:ext cx="1772297" cy="974696"/>
          </a:xfrm>
          <a:prstGeom prst="rect">
            <a:avLst/>
          </a:prstGeom>
        </p:spPr>
      </p:pic>
      <p:pic>
        <p:nvPicPr>
          <p:cNvPr id="6" name="Picture 5" descr="titlepage_texture3.jpg"/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768"/>
            <a:ext cx="9144000" cy="3131127"/>
          </a:xfrm>
          <a:prstGeom prst="rect">
            <a:avLst/>
          </a:prstGeom>
        </p:spPr>
      </p:pic>
      <p:pic>
        <p:nvPicPr>
          <p:cNvPr id="7" name="Content Placeholder 16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380" b="-63380"/>
          <a:stretch>
            <a:fillRect/>
          </a:stretch>
        </p:blipFill>
        <p:spPr>
          <a:xfrm>
            <a:off x="7190818" y="5942842"/>
            <a:ext cx="1772297" cy="97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457200" indent="-234950">
              <a:buFont typeface="Courier New"/>
              <a:buChar char="o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706" y="1145876"/>
            <a:ext cx="4192094" cy="5210474"/>
          </a:xfrm>
        </p:spPr>
        <p:txBody>
          <a:bodyPr/>
          <a:lstStyle>
            <a:lvl1pPr>
              <a:defRPr sz="1800" b="0">
                <a:latin typeface="+mj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 marL="457200" indent="-234950">
              <a:buFont typeface="Courier New"/>
              <a:buChar char="o"/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145876"/>
            <a:ext cx="4173111" cy="5216482"/>
          </a:xfrm>
        </p:spPr>
        <p:txBody>
          <a:bodyPr/>
          <a:lstStyle>
            <a:lvl1pPr>
              <a:defRPr sz="1800" b="0">
                <a:latin typeface="+mj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 marL="457200" indent="-234950">
              <a:buFont typeface="Courier New"/>
              <a:buChar char="o"/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9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8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page_texture3.jpg"/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768"/>
            <a:ext cx="9144000" cy="3131127"/>
          </a:xfrm>
          <a:prstGeom prst="rect">
            <a:avLst/>
          </a:prstGeom>
        </p:spPr>
      </p:pic>
      <p:pic>
        <p:nvPicPr>
          <p:cNvPr id="8" name="Content Placeholder 16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380" b="-63380"/>
          <a:stretch>
            <a:fillRect/>
          </a:stretch>
        </p:blipFill>
        <p:spPr>
          <a:xfrm>
            <a:off x="7190818" y="5942842"/>
            <a:ext cx="1772297" cy="9746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91261"/>
            <a:ext cx="268749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686175" y="2432533"/>
            <a:ext cx="3796064" cy="746125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rgbClr val="007197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007197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6469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ader_texturev3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/>
          <a:stretch/>
        </p:blipFill>
        <p:spPr>
          <a:xfrm>
            <a:off x="1" y="-6103"/>
            <a:ext cx="9144000" cy="112436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706" y="122775"/>
            <a:ext cx="8697068" cy="881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707" y="1118265"/>
            <a:ext cx="8559020" cy="5135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59193" y="6362358"/>
            <a:ext cx="2576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447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3797-0114-CB45-95BC-ADD166A12D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Content Placeholder 16" descr="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380" b="-63380"/>
          <a:stretch>
            <a:fillRect/>
          </a:stretch>
        </p:blipFill>
        <p:spPr>
          <a:xfrm>
            <a:off x="191615" y="6326814"/>
            <a:ext cx="889402" cy="489137"/>
          </a:xfrm>
          <a:prstGeom prst="rect">
            <a:avLst/>
          </a:prstGeom>
        </p:spPr>
      </p:pic>
      <p:pic>
        <p:nvPicPr>
          <p:cNvPr id="8" name="Picture 7" descr="header_texturev3.jp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/>
          <a:stretch/>
        </p:blipFill>
        <p:spPr>
          <a:xfrm>
            <a:off x="1" y="-6103"/>
            <a:ext cx="9144000" cy="1124367"/>
          </a:xfrm>
          <a:prstGeom prst="rect">
            <a:avLst/>
          </a:prstGeom>
        </p:spPr>
      </p:pic>
      <p:pic>
        <p:nvPicPr>
          <p:cNvPr id="9" name="Content Placeholder 16" descr="logo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380" b="-63380"/>
          <a:stretch>
            <a:fillRect/>
          </a:stretch>
        </p:blipFill>
        <p:spPr>
          <a:xfrm>
            <a:off x="191615" y="6326814"/>
            <a:ext cx="889402" cy="48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0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63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0" kern="1200">
          <a:solidFill>
            <a:schemeClr val="tx1"/>
          </a:solidFill>
          <a:latin typeface="+mj-lt"/>
          <a:ea typeface="+mj-ea"/>
          <a:cs typeface="Franklin Gothic Boo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b="1" kern="1200">
          <a:solidFill>
            <a:srgbClr val="404040"/>
          </a:solidFill>
          <a:latin typeface="+mj-lt"/>
          <a:ea typeface="+mn-ea"/>
          <a:cs typeface="Franklin Gothic Book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404040"/>
          </a:solidFill>
          <a:latin typeface="Franklin Gothic Book"/>
          <a:ea typeface="+mn-ea"/>
          <a:cs typeface="Franklin Gothic Book"/>
        </a:defRPr>
      </a:lvl2pPr>
      <a:lvl3pPr marL="222250" indent="-22225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04040"/>
          </a:solidFill>
          <a:latin typeface="Franklin Gothic Book"/>
          <a:ea typeface="+mn-ea"/>
          <a:cs typeface="Franklin Gothic Book"/>
        </a:defRPr>
      </a:lvl3pPr>
      <a:lvl4pPr marL="457200" indent="-234950" algn="l" defTabSz="457200" rtl="0" eaLnBrk="1" latinLnBrk="0" hangingPunct="1">
        <a:spcBef>
          <a:spcPct val="20000"/>
        </a:spcBef>
        <a:buFont typeface="Courier New"/>
        <a:buChar char="o"/>
        <a:defRPr sz="1600" kern="1200">
          <a:solidFill>
            <a:srgbClr val="404040"/>
          </a:solidFill>
          <a:latin typeface="Franklin Gothic Book"/>
          <a:ea typeface="+mn-ea"/>
          <a:cs typeface="Franklin Gothic Book"/>
        </a:defRPr>
      </a:lvl4pPr>
      <a:lvl5pPr marL="679450" indent="-22225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404040"/>
          </a:solidFill>
          <a:latin typeface="Franklin Gothic Book"/>
          <a:ea typeface="+mn-ea"/>
          <a:cs typeface="Franklin Gothic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10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ddworkin@schafferresult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2.wdp"/><Relationship Id="rId5" Type="http://schemas.openxmlformats.org/officeDocument/2006/relationships/image" Target="../media/image10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49" y="2918146"/>
            <a:ext cx="7772400" cy="1470025"/>
          </a:xfrm>
        </p:spPr>
        <p:txBody>
          <a:bodyPr/>
          <a:lstStyle/>
          <a:p>
            <a:r>
              <a:rPr lang="en-US" dirty="0" smtClean="0"/>
              <a:t>Four Conditions for Innovation to Thrive</a:t>
            </a:r>
            <a:br>
              <a:rPr lang="en-US" dirty="0" smtClean="0"/>
            </a:br>
            <a:r>
              <a:rPr lang="en-US" sz="2400" dirty="0" smtClean="0"/>
              <a:t>MAACBA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127" y="4363258"/>
            <a:ext cx="6400800" cy="873832"/>
          </a:xfrm>
        </p:spPr>
        <p:txBody>
          <a:bodyPr/>
          <a:lstStyle/>
          <a:p>
            <a:r>
              <a:rPr lang="en-US" dirty="0" smtClean="0"/>
              <a:t>Daniel Dworkin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8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5382" y="4430319"/>
            <a:ext cx="7388302" cy="161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Franklin Gothic Book"/>
              </a:defRPr>
            </a:lvl1pPr>
          </a:lstStyle>
          <a:p>
            <a:pPr algn="ctr"/>
            <a:r>
              <a:rPr lang="en-US" sz="4400" dirty="0">
                <a:latin typeface="+mn-lt"/>
                <a:ea typeface="+mn-ea"/>
                <a:cs typeface="+mn-cs"/>
              </a:rPr>
              <a:t>t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hose ants though</a:t>
            </a:r>
            <a:endParaRPr lang="en-US" sz="4400" dirty="0"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95458">
            <a:off x="472725" y="1731438"/>
            <a:ext cx="624281" cy="6242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41211">
            <a:off x="1908262" y="2508119"/>
            <a:ext cx="624281" cy="62428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74910">
            <a:off x="3700960" y="1731438"/>
            <a:ext cx="624281" cy="62428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06764">
            <a:off x="3229079" y="3806038"/>
            <a:ext cx="624281" cy="6242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23862">
            <a:off x="4949522" y="4118178"/>
            <a:ext cx="624281" cy="62428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90524">
            <a:off x="6686752" y="1419297"/>
            <a:ext cx="624281" cy="6242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876211">
            <a:off x="6280195" y="2508119"/>
            <a:ext cx="624281" cy="62428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5080">
            <a:off x="8021543" y="3374345"/>
            <a:ext cx="624281" cy="624281"/>
          </a:xfrm>
          <a:prstGeom prst="rect">
            <a:avLst/>
          </a:prstGeom>
        </p:spPr>
      </p:pic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8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707" y="1118265"/>
            <a:ext cx="4331793" cy="5135733"/>
          </a:xfrm>
        </p:spPr>
        <p:txBody>
          <a:bodyPr/>
          <a:lstStyle/>
          <a:p>
            <a:endParaRPr lang="en-US" sz="1600" dirty="0"/>
          </a:p>
          <a:p>
            <a:r>
              <a:rPr lang="en-US" sz="2400" dirty="0"/>
              <a:t>W</a:t>
            </a:r>
            <a:r>
              <a:rPr lang="en-US" sz="2400" dirty="0" smtClean="0"/>
              <a:t>hich conditions does your organization create well?  Less well?  Share some examples.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What are one or two ideas you’d like to experiment with to improve the innovation culture at your organization?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70975" y="1604772"/>
            <a:ext cx="17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c</a:t>
            </a:r>
            <a:r>
              <a:rPr lang="en-US" sz="1400" dirty="0" smtClean="0">
                <a:latin typeface="Arial"/>
                <a:cs typeface="Arial"/>
              </a:rPr>
              <a:t>onstant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energy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4197" y="5344180"/>
            <a:ext cx="1763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p</a:t>
            </a:r>
            <a:r>
              <a:rPr lang="en-US" sz="1400" dirty="0" smtClean="0">
                <a:latin typeface="Arial"/>
                <a:cs typeface="Arial"/>
              </a:rPr>
              <a:t>urposeful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discovery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DE5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413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61465" y="1403366"/>
            <a:ext cx="933434" cy="933434"/>
          </a:xfrm>
          <a:prstGeom prst="rect">
            <a:avLst/>
          </a:prstGeom>
          <a:solidFill>
            <a:srgbClr val="FFDE58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9531" y="5154293"/>
            <a:ext cx="926487" cy="926487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2403" y="3913511"/>
            <a:ext cx="932496" cy="932496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2403" y="2634969"/>
            <a:ext cx="933434" cy="9334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5570975" y="2855038"/>
            <a:ext cx="17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c</a:t>
            </a:r>
            <a:r>
              <a:rPr lang="en-US" sz="1400" dirty="0" smtClean="0">
                <a:latin typeface="Arial"/>
                <a:cs typeface="Arial"/>
              </a:rPr>
              <a:t>reative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friction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0975" y="4160676"/>
            <a:ext cx="17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f</a:t>
            </a:r>
            <a:r>
              <a:rPr lang="en-US" sz="1400" dirty="0" smtClean="0">
                <a:latin typeface="Arial"/>
                <a:cs typeface="Arial"/>
              </a:rPr>
              <a:t>lexible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structure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4476" y="6356350"/>
            <a:ext cx="2133600" cy="365125"/>
          </a:xfrm>
        </p:spPr>
        <p:txBody>
          <a:bodyPr/>
          <a:lstStyle/>
          <a:p>
            <a:fld id="{D9EB3797-0114-CB45-95BC-ADD166A12D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1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0" dirty="0" smtClean="0">
                <a:solidFill>
                  <a:schemeClr val="accent1"/>
                </a:solidFill>
              </a:rPr>
              <a:t>?</a:t>
            </a:r>
            <a:endParaRPr lang="en-US" sz="280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2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Daniel Dworkin</a:t>
            </a:r>
          </a:p>
          <a:p>
            <a:r>
              <a:rPr lang="en-US" dirty="0" smtClean="0"/>
              <a:t>Partner, Schaffer Consulting</a:t>
            </a:r>
          </a:p>
          <a:p>
            <a:r>
              <a:rPr lang="en-US" dirty="0" smtClean="0">
                <a:hlinkClick r:id="rId2"/>
              </a:rPr>
              <a:t>ddworkin@schafferresults.com</a:t>
            </a:r>
            <a:endParaRPr lang="en-US" dirty="0" smtClean="0"/>
          </a:p>
          <a:p>
            <a:r>
              <a:rPr lang="en-US" dirty="0" smtClean="0"/>
              <a:t>646.373.9785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6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8856" y="4851186"/>
            <a:ext cx="724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l</a:t>
            </a:r>
            <a:r>
              <a:rPr lang="en-US" sz="4400" dirty="0" smtClean="0"/>
              <a:t>et’s talk about ants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466" y="1865402"/>
            <a:ext cx="2475261" cy="2475261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8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3706" y="2056366"/>
            <a:ext cx="42512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</a:rPr>
              <a:t>The</a:t>
            </a:r>
          </a:p>
          <a:p>
            <a:r>
              <a:rPr lang="en-US" sz="7200" dirty="0" smtClean="0">
                <a:solidFill>
                  <a:srgbClr val="FFFFFF"/>
                </a:solidFill>
              </a:rPr>
              <a:t>Innovation </a:t>
            </a:r>
          </a:p>
          <a:p>
            <a:r>
              <a:rPr lang="en-US" sz="7200" dirty="0" smtClean="0">
                <a:solidFill>
                  <a:srgbClr val="FFFFFF"/>
                </a:solidFill>
              </a:rPr>
              <a:t>Challenge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2008" y="4851186"/>
            <a:ext cx="724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innovation challenge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9092" y="1631672"/>
            <a:ext cx="2986893" cy="2986893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3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8856" y="4851186"/>
            <a:ext cx="724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o</a:t>
            </a:r>
            <a:r>
              <a:rPr lang="en-US" sz="4400" dirty="0" smtClean="0"/>
              <a:t>rganizations as machines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47790" y="1668290"/>
            <a:ext cx="2862635" cy="2862635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8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7" y="4430319"/>
            <a:ext cx="7388302" cy="1617854"/>
          </a:xfrm>
        </p:spPr>
        <p:txBody>
          <a:bodyPr/>
          <a:lstStyle/>
          <a:p>
            <a:pPr algn="ctr"/>
            <a:r>
              <a:rPr lang="en-US" sz="4400" dirty="0">
                <a:latin typeface="+mn-lt"/>
                <a:ea typeface="+mn-ea"/>
                <a:cs typeface="+mn-cs"/>
              </a:rPr>
              <a:t>c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onstant energy</a:t>
            </a:r>
            <a:endParaRPr lang="en-US" sz="4400" dirty="0"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DE5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413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7917" y="1328489"/>
            <a:ext cx="3372641" cy="3372641"/>
          </a:xfrm>
          <a:prstGeom prst="rect">
            <a:avLst/>
          </a:prstGeom>
          <a:solidFill>
            <a:srgbClr val="FFDE58"/>
          </a:solidFill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04476" y="6356350"/>
            <a:ext cx="2133600" cy="365125"/>
          </a:xfrm>
        </p:spPr>
        <p:txBody>
          <a:bodyPr/>
          <a:lstStyle/>
          <a:p>
            <a:fld id="{D9EB3797-0114-CB45-95BC-ADD166A12DC8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4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2817" y="4430319"/>
            <a:ext cx="7388302" cy="161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Franklin Gothic Book"/>
              </a:defRPr>
            </a:lvl1pPr>
          </a:lstStyle>
          <a:p>
            <a:pPr algn="ctr"/>
            <a:r>
              <a:rPr lang="en-US" sz="4400" dirty="0">
                <a:latin typeface="+mn-lt"/>
                <a:ea typeface="+mn-ea"/>
                <a:cs typeface="+mn-cs"/>
              </a:rPr>
              <a:t>c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reative </a:t>
            </a:r>
            <a:r>
              <a:rPr lang="en-US" sz="4400" dirty="0">
                <a:latin typeface="+mn-lt"/>
                <a:ea typeface="+mn-ea"/>
                <a:cs typeface="+mn-cs"/>
              </a:rPr>
              <a:t>f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riction</a:t>
            </a:r>
            <a:endParaRPr lang="en-US" sz="4400" dirty="0"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916" y="1328488"/>
            <a:ext cx="3372641" cy="33726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04476" y="6356350"/>
            <a:ext cx="2133600" cy="365125"/>
          </a:xfrm>
        </p:spPr>
        <p:txBody>
          <a:bodyPr/>
          <a:lstStyle/>
          <a:p>
            <a:fld id="{D9EB3797-0114-CB45-95BC-ADD166A12DC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7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12817" y="4430319"/>
            <a:ext cx="7388302" cy="161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Franklin Gothic Book"/>
              </a:defRPr>
            </a:lvl1pPr>
          </a:lstStyle>
          <a:p>
            <a:pPr algn="ctr"/>
            <a:r>
              <a:rPr lang="en-US" sz="4400" dirty="0">
                <a:latin typeface="+mn-lt"/>
                <a:ea typeface="+mn-ea"/>
                <a:cs typeface="+mn-cs"/>
              </a:rPr>
              <a:t>f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lexible structure</a:t>
            </a:r>
            <a:endParaRPr lang="en-US" sz="4400" dirty="0"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304" y="1342731"/>
            <a:ext cx="3369253" cy="336925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9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2817" y="4430319"/>
            <a:ext cx="7388302" cy="161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Franklin Gothic Book"/>
              </a:defRPr>
            </a:lvl1pPr>
          </a:lstStyle>
          <a:p>
            <a:pPr algn="ctr"/>
            <a:r>
              <a:rPr lang="en-US" sz="4400" dirty="0">
                <a:latin typeface="+mn-lt"/>
                <a:ea typeface="+mn-ea"/>
                <a:cs typeface="+mn-cs"/>
              </a:rPr>
              <a:t>p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urposeful discovery</a:t>
            </a:r>
            <a:endParaRPr lang="en-US" sz="4400" dirty="0"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762" y="1364442"/>
            <a:ext cx="3347541" cy="3347541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0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3797-0114-CB45-95BC-ADD166A12DC8}" type="slidenum">
              <a:rPr lang="en-US" smtClean="0"/>
              <a:t>9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6065" y="1998452"/>
            <a:ext cx="17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e</a:t>
            </a:r>
            <a:r>
              <a:rPr lang="en-US" sz="1400" dirty="0" smtClean="0">
                <a:latin typeface="Arial"/>
                <a:cs typeface="Arial"/>
              </a:rPr>
              <a:t>nergy from beginning to end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77715" y="2009884"/>
            <a:ext cx="1763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e</a:t>
            </a:r>
            <a:r>
              <a:rPr lang="en-US" sz="1400" dirty="0" smtClean="0">
                <a:latin typeface="Arial"/>
                <a:cs typeface="Arial"/>
              </a:rPr>
              <a:t>xcellence at experimentation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DE5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413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6064" y="2539804"/>
            <a:ext cx="1776435" cy="1776435"/>
          </a:xfrm>
          <a:prstGeom prst="rect">
            <a:avLst/>
          </a:prstGeom>
          <a:solidFill>
            <a:srgbClr val="FFDE58"/>
          </a:solidFill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7715" y="2553025"/>
            <a:ext cx="1763214" cy="1763214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9674" y="2541589"/>
            <a:ext cx="1774650" cy="177465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2226" y="2521672"/>
            <a:ext cx="1776435" cy="17764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9" name="TextBox 28"/>
          <p:cNvSpPr txBox="1"/>
          <p:nvPr/>
        </p:nvSpPr>
        <p:spPr>
          <a:xfrm>
            <a:off x="2605447" y="1999028"/>
            <a:ext cx="17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c</a:t>
            </a:r>
            <a:r>
              <a:rPr lang="en-US" sz="1400" dirty="0" smtClean="0">
                <a:latin typeface="Arial"/>
                <a:cs typeface="Arial"/>
              </a:rPr>
              <a:t>reative 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friction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38820" y="1999028"/>
            <a:ext cx="17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j</a:t>
            </a:r>
            <a:r>
              <a:rPr lang="en-US" sz="1400" dirty="0" smtClean="0">
                <a:latin typeface="Arial"/>
                <a:cs typeface="Arial"/>
              </a:rPr>
              <a:t>ust enough structure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16064" y="4430319"/>
            <a:ext cx="8524865" cy="161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Franklin Gothic Book"/>
              </a:defRPr>
            </a:lvl1pPr>
          </a:lstStyle>
          <a:p>
            <a:pPr algn="ctr"/>
            <a:r>
              <a:rPr lang="en-US" sz="4400" dirty="0" smtClean="0">
                <a:latin typeface="+mn-lt"/>
                <a:ea typeface="+mn-ea"/>
                <a:cs typeface="+mn-cs"/>
              </a:rPr>
              <a:t>all four conditions matter</a:t>
            </a:r>
            <a:endParaRPr lang="en-US" sz="440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59193" y="6362358"/>
            <a:ext cx="2576174" cy="365125"/>
          </a:xfrm>
        </p:spPr>
        <p:txBody>
          <a:bodyPr/>
          <a:lstStyle/>
          <a:p>
            <a:r>
              <a:rPr lang="en-US" dirty="0" smtClean="0"/>
              <a:t>Copyright Schaffer Consulting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9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chaffer_PPT_Template_2015">
  <a:themeElements>
    <a:clrScheme name="Custom 26">
      <a:dk1>
        <a:srgbClr val="404040"/>
      </a:dk1>
      <a:lt1>
        <a:srgbClr val="FFFFFF"/>
      </a:lt1>
      <a:dk2>
        <a:srgbClr val="007197"/>
      </a:dk2>
      <a:lt2>
        <a:srgbClr val="9F9F9F"/>
      </a:lt2>
      <a:accent1>
        <a:srgbClr val="5BAFDB"/>
      </a:accent1>
      <a:accent2>
        <a:srgbClr val="BCDAE9"/>
      </a:accent2>
      <a:accent3>
        <a:srgbClr val="7DB25F"/>
      </a:accent3>
      <a:accent4>
        <a:srgbClr val="117111"/>
      </a:accent4>
      <a:accent5>
        <a:srgbClr val="BECC8C"/>
      </a:accent5>
      <a:accent6>
        <a:srgbClr val="D25B07"/>
      </a:accent6>
      <a:hlink>
        <a:srgbClr val="E4985C"/>
      </a:hlink>
      <a:folHlink>
        <a:srgbClr val="BFBFB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182880" tIns="45720" rIns="18288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4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mpd="sng">
          <a:solidFill>
            <a:schemeClr val="tx2"/>
          </a:solidFill>
          <a:headEnd type="none"/>
          <a:tailEnd type="none" w="lg" len="sm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Schaffer_PPT_Template_2015.thmx</Template>
  <TotalTime>41558</TotalTime>
  <Words>167</Words>
  <Application>Microsoft Macintosh PowerPoint</Application>
  <PresentationFormat>On-screen Show (4:3)</PresentationFormat>
  <Paragraphs>68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Schaffer_PPT_Template_2015</vt:lpstr>
      <vt:lpstr>Four Conditions for Innovation to Thrive MAACBA Discussion</vt:lpstr>
      <vt:lpstr>PowerPoint Presentation</vt:lpstr>
      <vt:lpstr>PowerPoint Presentation</vt:lpstr>
      <vt:lpstr>PowerPoint Presentation</vt:lpstr>
      <vt:lpstr>constant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Topics</vt:lpstr>
      <vt:lpstr>Questions</vt:lpstr>
      <vt:lpstr>Contact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Dunn</dc:creator>
  <cp:lastModifiedBy>Daniel Dworkin</cp:lastModifiedBy>
  <cp:revision>475</cp:revision>
  <cp:lastPrinted>2015-05-08T17:55:38Z</cp:lastPrinted>
  <dcterms:created xsi:type="dcterms:W3CDTF">2015-02-17T17:26:10Z</dcterms:created>
  <dcterms:modified xsi:type="dcterms:W3CDTF">2016-10-26T23:24:22Z</dcterms:modified>
</cp:coreProperties>
</file>