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0" r:id="rId1"/>
  </p:sldMasterIdLst>
  <p:notesMasterIdLst>
    <p:notesMasterId r:id="rId42"/>
  </p:notesMasterIdLst>
  <p:handoutMasterIdLst>
    <p:handoutMasterId r:id="rId43"/>
  </p:handoutMasterIdLst>
  <p:sldIdLst>
    <p:sldId id="257" r:id="rId2"/>
    <p:sldId id="273" r:id="rId3"/>
    <p:sldId id="395" r:id="rId4"/>
    <p:sldId id="360" r:id="rId5"/>
    <p:sldId id="398" r:id="rId6"/>
    <p:sldId id="274" r:id="rId7"/>
    <p:sldId id="378" r:id="rId8"/>
    <p:sldId id="275" r:id="rId9"/>
    <p:sldId id="282" r:id="rId10"/>
    <p:sldId id="281" r:id="rId11"/>
    <p:sldId id="283" r:id="rId12"/>
    <p:sldId id="284" r:id="rId13"/>
    <p:sldId id="285" r:id="rId14"/>
    <p:sldId id="286" r:id="rId15"/>
    <p:sldId id="288" r:id="rId16"/>
    <p:sldId id="278" r:id="rId17"/>
    <p:sldId id="412" r:id="rId18"/>
    <p:sldId id="290" r:id="rId19"/>
    <p:sldId id="361" r:id="rId20"/>
    <p:sldId id="299" r:id="rId21"/>
    <p:sldId id="363" r:id="rId22"/>
    <p:sldId id="301" r:id="rId23"/>
    <p:sldId id="405" r:id="rId24"/>
    <p:sldId id="364" r:id="rId25"/>
    <p:sldId id="414" r:id="rId26"/>
    <p:sldId id="307" r:id="rId27"/>
    <p:sldId id="309" r:id="rId28"/>
    <p:sldId id="311" r:id="rId29"/>
    <p:sldId id="312" r:id="rId30"/>
    <p:sldId id="313" r:id="rId31"/>
    <p:sldId id="315" r:id="rId32"/>
    <p:sldId id="316" r:id="rId33"/>
    <p:sldId id="319" r:id="rId34"/>
    <p:sldId id="322" r:id="rId35"/>
    <p:sldId id="396" r:id="rId36"/>
    <p:sldId id="326" r:id="rId37"/>
    <p:sldId id="401" r:id="rId38"/>
    <p:sldId id="330" r:id="rId39"/>
    <p:sldId id="399" r:id="rId40"/>
    <p:sldId id="413" r:id="rId4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9" userDrawn="1">
          <p15:clr>
            <a:srgbClr val="A4A3A4"/>
          </p15:clr>
        </p15:guide>
        <p15:guide id="2" pos="2391" userDrawn="1">
          <p15:clr>
            <a:srgbClr val="A4A3A4"/>
          </p15:clr>
        </p15:guide>
        <p15:guide id="3" orient="horz" pos="3024" userDrawn="1">
          <p15:clr>
            <a:srgbClr val="A4A3A4"/>
          </p15:clr>
        </p15:guide>
        <p15:guide id="4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0" autoAdjust="0"/>
    <p:restoredTop sz="95717" autoAdjust="0"/>
  </p:normalViewPr>
  <p:slideViewPr>
    <p:cSldViewPr>
      <p:cViewPr varScale="1">
        <p:scale>
          <a:sx n="122" d="100"/>
          <a:sy n="122" d="100"/>
        </p:scale>
        <p:origin x="3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544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>
        <p:guide orient="horz" pos="3119"/>
        <p:guide pos="2391"/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175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Undergrad</c:v>
                </c:pt>
                <c:pt idx="1">
                  <c:v>Graduate</c:v>
                </c:pt>
                <c:pt idx="2">
                  <c:v>Non-degree</c:v>
                </c:pt>
                <c:pt idx="3">
                  <c:v>Discipline</c:v>
                </c:pt>
                <c:pt idx="4">
                  <c:v>College</c:v>
                </c:pt>
                <c:pt idx="5">
                  <c:v>Campus</c:v>
                </c:pt>
                <c:pt idx="6">
                  <c:v>Community Involvement</c:v>
                </c:pt>
                <c:pt idx="7">
                  <c:v>Faculty Consulting</c:v>
                </c:pt>
                <c:pt idx="8">
                  <c:v>Student Projects</c:v>
                </c:pt>
                <c:pt idx="9">
                  <c:v>Applied</c:v>
                </c:pt>
                <c:pt idx="10">
                  <c:v>Theoretical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4</c:v>
                </c:pt>
                <c:pt idx="9">
                  <c:v>1</c:v>
                </c:pt>
                <c:pt idx="1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3020176"/>
        <c:axId val="111498176"/>
        <c:extLst>
          <c:ext xmlns:c15="http://schemas.microsoft.com/office/drawing/2012/chart" uri="{02D57815-91ED-43cb-92C2-25804820EDAC}">
            <c15:filteredRad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:tx>
                <c:spPr>
                  <a:ln w="31750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strCache>
                      <c:ptCount val="11"/>
                      <c:pt idx="0">
                        <c:v>Undergrad</c:v>
                      </c:pt>
                      <c:pt idx="1">
                        <c:v>Graduate</c:v>
                      </c:pt>
                      <c:pt idx="2">
                        <c:v>Non-degree</c:v>
                      </c:pt>
                      <c:pt idx="3">
                        <c:v>Discipline</c:v>
                      </c:pt>
                      <c:pt idx="4">
                        <c:v>College</c:v>
                      </c:pt>
                      <c:pt idx="5">
                        <c:v>Campus</c:v>
                      </c:pt>
                      <c:pt idx="6">
                        <c:v>Community Involvement</c:v>
                      </c:pt>
                      <c:pt idx="7">
                        <c:v>Faculty Consulting</c:v>
                      </c:pt>
                      <c:pt idx="8">
                        <c:v>Student Projects</c:v>
                      </c:pt>
                      <c:pt idx="9">
                        <c:v>Applied</c:v>
                      </c:pt>
                      <c:pt idx="10">
                        <c:v>Theoretical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Sheet1!$C$2:$C$12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12</c:v>
                      </c:pt>
                      <c:pt idx="1">
                        <c:v>12</c:v>
                      </c:pt>
                      <c:pt idx="2">
                        <c:v>12</c:v>
                      </c:pt>
                      <c:pt idx="3">
                        <c:v>21</c:v>
                      </c:pt>
                      <c:pt idx="4">
                        <c:v>28</c:v>
                      </c:pt>
                      <c:pt idx="10">
                        <c:v>3</c:v>
                      </c:pt>
                    </c:numCache>
                  </c:numRef>
                </c:val>
              </c15:ser>
            </c15:filteredRadarSeries>
          </c:ext>
        </c:extLst>
      </c:radarChart>
      <c:catAx>
        <c:axId val="19302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498176"/>
        <c:crosses val="autoZero"/>
        <c:auto val="1"/>
        <c:lblAlgn val="ctr"/>
        <c:lblOffset val="100"/>
        <c:noMultiLvlLbl val="0"/>
      </c:catAx>
      <c:valAx>
        <c:axId val="1114981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3020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883918495695284"/>
          <c:y val="0.12774461556422415"/>
          <c:w val="0.42687283654760544"/>
          <c:h val="0.77369719382865687"/>
        </c:manualLayout>
      </c:layout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175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Undergrad</c:v>
                </c:pt>
                <c:pt idx="1">
                  <c:v>Graduate</c:v>
                </c:pt>
                <c:pt idx="2">
                  <c:v>Non-degree</c:v>
                </c:pt>
                <c:pt idx="3">
                  <c:v>Discipline</c:v>
                </c:pt>
                <c:pt idx="4">
                  <c:v>College</c:v>
                </c:pt>
                <c:pt idx="5">
                  <c:v>Campus</c:v>
                </c:pt>
                <c:pt idx="6">
                  <c:v>Community Involvement</c:v>
                </c:pt>
                <c:pt idx="7">
                  <c:v>Faculty Consulting</c:v>
                </c:pt>
                <c:pt idx="8">
                  <c:v>Student Projects</c:v>
                </c:pt>
                <c:pt idx="9">
                  <c:v>Applied</c:v>
                </c:pt>
                <c:pt idx="10">
                  <c:v>Theoretical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4</c:v>
                </c:pt>
                <c:pt idx="8">
                  <c:v>5</c:v>
                </c:pt>
                <c:pt idx="9">
                  <c:v>4</c:v>
                </c:pt>
                <c:pt idx="1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8554928"/>
        <c:axId val="238555320"/>
        <c:extLst>
          <c:ext xmlns:c15="http://schemas.microsoft.com/office/drawing/2012/chart" uri="{02D57815-91ED-43cb-92C2-25804820EDAC}">
            <c15:filteredRad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:tx>
                <c:spPr>
                  <a:ln w="31750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strCache>
                      <c:ptCount val="11"/>
                      <c:pt idx="0">
                        <c:v>Undergrad</c:v>
                      </c:pt>
                      <c:pt idx="1">
                        <c:v>Graduate</c:v>
                      </c:pt>
                      <c:pt idx="2">
                        <c:v>Non-degree</c:v>
                      </c:pt>
                      <c:pt idx="3">
                        <c:v>Discipline</c:v>
                      </c:pt>
                      <c:pt idx="4">
                        <c:v>College</c:v>
                      </c:pt>
                      <c:pt idx="5">
                        <c:v>Campus</c:v>
                      </c:pt>
                      <c:pt idx="6">
                        <c:v>Community Involvement</c:v>
                      </c:pt>
                      <c:pt idx="7">
                        <c:v>Faculty Consulting</c:v>
                      </c:pt>
                      <c:pt idx="8">
                        <c:v>Student Projects</c:v>
                      </c:pt>
                      <c:pt idx="9">
                        <c:v>Applied</c:v>
                      </c:pt>
                      <c:pt idx="10">
                        <c:v>Theoretical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Sheet1!$C$2:$C$12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12</c:v>
                      </c:pt>
                      <c:pt idx="1">
                        <c:v>12</c:v>
                      </c:pt>
                      <c:pt idx="2">
                        <c:v>12</c:v>
                      </c:pt>
                      <c:pt idx="3">
                        <c:v>21</c:v>
                      </c:pt>
                      <c:pt idx="4">
                        <c:v>28</c:v>
                      </c:pt>
                    </c:numCache>
                  </c:numRef>
                </c:val>
              </c15:ser>
            </c15:filteredRadarSeries>
          </c:ext>
        </c:extLst>
      </c:radarChart>
      <c:catAx>
        <c:axId val="23855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8555320"/>
        <c:crosses val="autoZero"/>
        <c:auto val="1"/>
        <c:lblAlgn val="ctr"/>
        <c:lblOffset val="100"/>
        <c:noMultiLvlLbl val="0"/>
      </c:catAx>
      <c:valAx>
        <c:axId val="2385553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3855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175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Undergrad</c:v>
                </c:pt>
                <c:pt idx="1">
                  <c:v>Graduate</c:v>
                </c:pt>
                <c:pt idx="2">
                  <c:v>Non-degree</c:v>
                </c:pt>
                <c:pt idx="3">
                  <c:v>Discipline</c:v>
                </c:pt>
                <c:pt idx="4">
                  <c:v>College</c:v>
                </c:pt>
                <c:pt idx="5">
                  <c:v>Campus</c:v>
                </c:pt>
                <c:pt idx="6">
                  <c:v>Community Involvement</c:v>
                </c:pt>
                <c:pt idx="7">
                  <c:v>Faculty Consulting</c:v>
                </c:pt>
                <c:pt idx="8">
                  <c:v>Student Projects</c:v>
                </c:pt>
                <c:pt idx="9">
                  <c:v>Applied</c:v>
                </c:pt>
                <c:pt idx="10">
                  <c:v>Theoretical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4</c:v>
                </c:pt>
                <c:pt idx="8">
                  <c:v>5</c:v>
                </c:pt>
                <c:pt idx="9">
                  <c:v>4</c:v>
                </c:pt>
                <c:pt idx="10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317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Undergrad</c:v>
                </c:pt>
                <c:pt idx="1">
                  <c:v>Graduate</c:v>
                </c:pt>
                <c:pt idx="2">
                  <c:v>Non-degree</c:v>
                </c:pt>
                <c:pt idx="3">
                  <c:v>Discipline</c:v>
                </c:pt>
                <c:pt idx="4">
                  <c:v>College</c:v>
                </c:pt>
                <c:pt idx="5">
                  <c:v>Campus</c:v>
                </c:pt>
                <c:pt idx="6">
                  <c:v>Community Involvement</c:v>
                </c:pt>
                <c:pt idx="7">
                  <c:v>Faculty Consulting</c:v>
                </c:pt>
                <c:pt idx="8">
                  <c:v>Student Projects</c:v>
                </c:pt>
                <c:pt idx="9">
                  <c:v>Applied</c:v>
                </c:pt>
                <c:pt idx="10">
                  <c:v>Theoretical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4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5</c:v>
                </c:pt>
                <c:pt idx="9">
                  <c:v>1</c:v>
                </c:pt>
                <c:pt idx="1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8556104"/>
        <c:axId val="238556496"/>
        <c:extLst/>
      </c:radarChart>
      <c:catAx>
        <c:axId val="238556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8556496"/>
        <c:crosses val="autoZero"/>
        <c:auto val="1"/>
        <c:lblAlgn val="ctr"/>
        <c:lblOffset val="100"/>
        <c:noMultiLvlLbl val="0"/>
      </c:catAx>
      <c:valAx>
        <c:axId val="2385564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38556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149224806201551"/>
          <c:y val="4.7172581772579401E-2"/>
          <c:w val="0.61469007507782458"/>
          <c:h val="0.93513770006270336"/>
        </c:manualLayout>
      </c:layout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175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Undergrad</c:v>
                </c:pt>
                <c:pt idx="1">
                  <c:v>Graduate</c:v>
                </c:pt>
                <c:pt idx="2">
                  <c:v>Non-degree</c:v>
                </c:pt>
                <c:pt idx="3">
                  <c:v>Discipline</c:v>
                </c:pt>
                <c:pt idx="4">
                  <c:v>College</c:v>
                </c:pt>
                <c:pt idx="5">
                  <c:v>Campus</c:v>
                </c:pt>
                <c:pt idx="6">
                  <c:v>Community Involvement</c:v>
                </c:pt>
                <c:pt idx="7">
                  <c:v>Faculty Consulting</c:v>
                </c:pt>
                <c:pt idx="8">
                  <c:v>Student Projects</c:v>
                </c:pt>
                <c:pt idx="9">
                  <c:v>Applied</c:v>
                </c:pt>
                <c:pt idx="10">
                  <c:v>Theoretical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4</c:v>
                </c:pt>
                <c:pt idx="9">
                  <c:v>1</c:v>
                </c:pt>
                <c:pt idx="1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2617328"/>
        <c:axId val="352617720"/>
        <c:extLst>
          <c:ext xmlns:c15="http://schemas.microsoft.com/office/drawing/2012/chart" uri="{02D57815-91ED-43cb-92C2-25804820EDAC}">
            <c15:filteredRad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:tx>
                <c:spPr>
                  <a:ln w="31750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strCache>
                      <c:ptCount val="11"/>
                      <c:pt idx="0">
                        <c:v>Undergrad</c:v>
                      </c:pt>
                      <c:pt idx="1">
                        <c:v>Graduate</c:v>
                      </c:pt>
                      <c:pt idx="2">
                        <c:v>Non-degree</c:v>
                      </c:pt>
                      <c:pt idx="3">
                        <c:v>Discipline</c:v>
                      </c:pt>
                      <c:pt idx="4">
                        <c:v>College</c:v>
                      </c:pt>
                      <c:pt idx="5">
                        <c:v>Campus</c:v>
                      </c:pt>
                      <c:pt idx="6">
                        <c:v>Community Involvement</c:v>
                      </c:pt>
                      <c:pt idx="7">
                        <c:v>Faculty Consulting</c:v>
                      </c:pt>
                      <c:pt idx="8">
                        <c:v>Student Projects</c:v>
                      </c:pt>
                      <c:pt idx="9">
                        <c:v>Applied</c:v>
                      </c:pt>
                      <c:pt idx="10">
                        <c:v>Theoretical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Sheet1!$C$2:$C$12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12</c:v>
                      </c:pt>
                      <c:pt idx="1">
                        <c:v>12</c:v>
                      </c:pt>
                      <c:pt idx="2">
                        <c:v>12</c:v>
                      </c:pt>
                      <c:pt idx="3">
                        <c:v>21</c:v>
                      </c:pt>
                      <c:pt idx="4">
                        <c:v>28</c:v>
                      </c:pt>
                      <c:pt idx="10">
                        <c:v>3</c:v>
                      </c:pt>
                    </c:numCache>
                  </c:numRef>
                </c:val>
              </c15:ser>
            </c15:filteredRadarSeries>
          </c:ext>
        </c:extLst>
      </c:radarChart>
      <c:catAx>
        <c:axId val="3526173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52617720"/>
        <c:crosses val="autoZero"/>
        <c:auto val="1"/>
        <c:lblAlgn val="ctr"/>
        <c:lblOffset val="100"/>
        <c:noMultiLvlLbl val="0"/>
      </c:catAx>
      <c:valAx>
        <c:axId val="3526177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52617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D1B133-289C-49BC-B041-0C88FA4D298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43D8C62-926D-4546-9D27-A6AEF39976CD}">
      <dgm:prSet phldrT="[Text]"/>
      <dgm:spPr/>
      <dgm:t>
        <a:bodyPr/>
        <a:lstStyle/>
        <a:p>
          <a:r>
            <a:rPr lang="en-US" dirty="0" smtClean="0"/>
            <a:t>Mission and Strategic Priorities</a:t>
          </a:r>
          <a:endParaRPr lang="en-US" dirty="0"/>
        </a:p>
      </dgm:t>
    </dgm:pt>
    <dgm:pt modelId="{2DAB9CA5-A015-4EE0-B063-DB3D0878B407}" type="parTrans" cxnId="{09396977-C6AF-4C7B-853B-4C59B3B403D4}">
      <dgm:prSet/>
      <dgm:spPr/>
      <dgm:t>
        <a:bodyPr/>
        <a:lstStyle/>
        <a:p>
          <a:endParaRPr lang="en-US"/>
        </a:p>
      </dgm:t>
    </dgm:pt>
    <dgm:pt modelId="{BA1B7DD0-26D6-467A-AFD8-1279372C1C93}" type="sibTrans" cxnId="{09396977-C6AF-4C7B-853B-4C59B3B403D4}">
      <dgm:prSet/>
      <dgm:spPr/>
      <dgm:t>
        <a:bodyPr/>
        <a:lstStyle/>
        <a:p>
          <a:endParaRPr lang="en-US"/>
        </a:p>
      </dgm:t>
    </dgm:pt>
    <dgm:pt modelId="{4DDD5CD8-7338-4F6D-B36B-3F664D3253C0}">
      <dgm:prSet phldrT="[Text]"/>
      <dgm:spPr/>
      <dgm:t>
        <a:bodyPr/>
        <a:lstStyle/>
        <a:p>
          <a:r>
            <a:rPr lang="en-US" dirty="0" smtClean="0"/>
            <a:t>Culture</a:t>
          </a:r>
          <a:endParaRPr lang="en-US" dirty="0"/>
        </a:p>
      </dgm:t>
    </dgm:pt>
    <dgm:pt modelId="{E68447CF-FCB7-4863-8DE0-C2A1CF8F639A}" type="parTrans" cxnId="{2858911D-F906-4D60-892A-30DC2BE01875}">
      <dgm:prSet/>
      <dgm:spPr/>
      <dgm:t>
        <a:bodyPr/>
        <a:lstStyle/>
        <a:p>
          <a:endParaRPr lang="en-US"/>
        </a:p>
      </dgm:t>
    </dgm:pt>
    <dgm:pt modelId="{19BB6763-E9D0-42E1-891E-FF145CC072A2}" type="sibTrans" cxnId="{2858911D-F906-4D60-892A-30DC2BE01875}">
      <dgm:prSet/>
      <dgm:spPr/>
      <dgm:t>
        <a:bodyPr/>
        <a:lstStyle/>
        <a:p>
          <a:endParaRPr lang="en-US"/>
        </a:p>
      </dgm:t>
    </dgm:pt>
    <dgm:pt modelId="{493EF16D-E0D0-4646-BFCF-F83BCA52D0AB}">
      <dgm:prSet phldrT="[Text]"/>
      <dgm:spPr/>
      <dgm:t>
        <a:bodyPr/>
        <a:lstStyle/>
        <a:p>
          <a:r>
            <a:rPr lang="en-US" dirty="0" smtClean="0"/>
            <a:t>Decision Making and Resource Allocation</a:t>
          </a:r>
          <a:endParaRPr lang="en-US" dirty="0"/>
        </a:p>
      </dgm:t>
    </dgm:pt>
    <dgm:pt modelId="{0BA80278-C746-43A8-A524-120B5D83ADF6}" type="parTrans" cxnId="{970FED0C-6C57-4048-B013-7FD048CBC153}">
      <dgm:prSet/>
      <dgm:spPr/>
      <dgm:t>
        <a:bodyPr/>
        <a:lstStyle/>
        <a:p>
          <a:endParaRPr lang="en-US"/>
        </a:p>
      </dgm:t>
    </dgm:pt>
    <dgm:pt modelId="{9C3B9F67-12E8-4D18-ACD7-6A86F9079618}" type="sibTrans" cxnId="{970FED0C-6C57-4048-B013-7FD048CBC153}">
      <dgm:prSet/>
      <dgm:spPr/>
      <dgm:t>
        <a:bodyPr/>
        <a:lstStyle/>
        <a:p>
          <a:endParaRPr lang="en-US"/>
        </a:p>
      </dgm:t>
    </dgm:pt>
    <dgm:pt modelId="{27CC12B9-C9D6-45C4-8227-54330BF23A77}" type="pres">
      <dgm:prSet presAssocID="{EAD1B133-289C-49BC-B041-0C88FA4D298A}" presName="CompostProcess" presStyleCnt="0">
        <dgm:presLayoutVars>
          <dgm:dir/>
          <dgm:resizeHandles val="exact"/>
        </dgm:presLayoutVars>
      </dgm:prSet>
      <dgm:spPr/>
    </dgm:pt>
    <dgm:pt modelId="{7283F425-7267-4967-9791-9BDFE6D2CA6F}" type="pres">
      <dgm:prSet presAssocID="{EAD1B133-289C-49BC-B041-0C88FA4D298A}" presName="arrow" presStyleLbl="bgShp" presStyleIdx="0" presStyleCnt="1"/>
      <dgm:spPr/>
    </dgm:pt>
    <dgm:pt modelId="{345DDE90-7146-487C-84CB-8364AAB0563F}" type="pres">
      <dgm:prSet presAssocID="{EAD1B133-289C-49BC-B041-0C88FA4D298A}" presName="linearProcess" presStyleCnt="0"/>
      <dgm:spPr/>
    </dgm:pt>
    <dgm:pt modelId="{93CBE562-6BF9-4C9A-A2C3-AFFA788A8BF0}" type="pres">
      <dgm:prSet presAssocID="{743D8C62-926D-4546-9D27-A6AEF39976C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BFE178-88BC-45EA-AAF4-84BB43152498}" type="pres">
      <dgm:prSet presAssocID="{BA1B7DD0-26D6-467A-AFD8-1279372C1C93}" presName="sibTrans" presStyleCnt="0"/>
      <dgm:spPr/>
    </dgm:pt>
    <dgm:pt modelId="{B30AF8D4-5450-4B08-AA4F-8E328E1F4887}" type="pres">
      <dgm:prSet presAssocID="{4DDD5CD8-7338-4F6D-B36B-3F664D3253C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E5078F-043C-4D2A-89AA-36E2D12790AA}" type="pres">
      <dgm:prSet presAssocID="{19BB6763-E9D0-42E1-891E-FF145CC072A2}" presName="sibTrans" presStyleCnt="0"/>
      <dgm:spPr/>
    </dgm:pt>
    <dgm:pt modelId="{0F8F4208-F7EA-4AAA-BFE8-CF1351F47C14}" type="pres">
      <dgm:prSet presAssocID="{493EF16D-E0D0-4646-BFCF-F83BCA52D0AB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43AA9AAB-569E-4B73-A2F2-129DFD6A83A1}" type="presOf" srcId="{493EF16D-E0D0-4646-BFCF-F83BCA52D0AB}" destId="{0F8F4208-F7EA-4AAA-BFE8-CF1351F47C14}" srcOrd="0" destOrd="0" presId="urn:microsoft.com/office/officeart/2005/8/layout/hProcess9"/>
    <dgm:cxn modelId="{09396977-C6AF-4C7B-853B-4C59B3B403D4}" srcId="{EAD1B133-289C-49BC-B041-0C88FA4D298A}" destId="{743D8C62-926D-4546-9D27-A6AEF39976CD}" srcOrd="0" destOrd="0" parTransId="{2DAB9CA5-A015-4EE0-B063-DB3D0878B407}" sibTransId="{BA1B7DD0-26D6-467A-AFD8-1279372C1C93}"/>
    <dgm:cxn modelId="{2858911D-F906-4D60-892A-30DC2BE01875}" srcId="{EAD1B133-289C-49BC-B041-0C88FA4D298A}" destId="{4DDD5CD8-7338-4F6D-B36B-3F664D3253C0}" srcOrd="1" destOrd="0" parTransId="{E68447CF-FCB7-4863-8DE0-C2A1CF8F639A}" sibTransId="{19BB6763-E9D0-42E1-891E-FF145CC072A2}"/>
    <dgm:cxn modelId="{1867144A-D76A-4BB1-B41F-36AC42E32B7C}" type="presOf" srcId="{EAD1B133-289C-49BC-B041-0C88FA4D298A}" destId="{27CC12B9-C9D6-45C4-8227-54330BF23A77}" srcOrd="0" destOrd="0" presId="urn:microsoft.com/office/officeart/2005/8/layout/hProcess9"/>
    <dgm:cxn modelId="{B8E9330F-ACA7-4C1C-AC34-14C6DD030A4C}" type="presOf" srcId="{743D8C62-926D-4546-9D27-A6AEF39976CD}" destId="{93CBE562-6BF9-4C9A-A2C3-AFFA788A8BF0}" srcOrd="0" destOrd="0" presId="urn:microsoft.com/office/officeart/2005/8/layout/hProcess9"/>
    <dgm:cxn modelId="{970FED0C-6C57-4048-B013-7FD048CBC153}" srcId="{EAD1B133-289C-49BC-B041-0C88FA4D298A}" destId="{493EF16D-E0D0-4646-BFCF-F83BCA52D0AB}" srcOrd="2" destOrd="0" parTransId="{0BA80278-C746-43A8-A524-120B5D83ADF6}" sibTransId="{9C3B9F67-12E8-4D18-ACD7-6A86F9079618}"/>
    <dgm:cxn modelId="{73B61F94-CC39-4068-AF6A-9A30C7BD46BF}" type="presOf" srcId="{4DDD5CD8-7338-4F6D-B36B-3F664D3253C0}" destId="{B30AF8D4-5450-4B08-AA4F-8E328E1F4887}" srcOrd="0" destOrd="0" presId="urn:microsoft.com/office/officeart/2005/8/layout/hProcess9"/>
    <dgm:cxn modelId="{3AA84223-1160-493C-99F8-4166A9AAC930}" type="presParOf" srcId="{27CC12B9-C9D6-45C4-8227-54330BF23A77}" destId="{7283F425-7267-4967-9791-9BDFE6D2CA6F}" srcOrd="0" destOrd="0" presId="urn:microsoft.com/office/officeart/2005/8/layout/hProcess9"/>
    <dgm:cxn modelId="{10E1E9C3-246B-4C05-ACF4-F456A28A7735}" type="presParOf" srcId="{27CC12B9-C9D6-45C4-8227-54330BF23A77}" destId="{345DDE90-7146-487C-84CB-8364AAB0563F}" srcOrd="1" destOrd="0" presId="urn:microsoft.com/office/officeart/2005/8/layout/hProcess9"/>
    <dgm:cxn modelId="{B578911F-00DB-4383-92FF-7445833E3AFF}" type="presParOf" srcId="{345DDE90-7146-487C-84CB-8364AAB0563F}" destId="{93CBE562-6BF9-4C9A-A2C3-AFFA788A8BF0}" srcOrd="0" destOrd="0" presId="urn:microsoft.com/office/officeart/2005/8/layout/hProcess9"/>
    <dgm:cxn modelId="{0F42BEA8-40D4-4A30-9B2A-CB6CFE5ACCBF}" type="presParOf" srcId="{345DDE90-7146-487C-84CB-8364AAB0563F}" destId="{52BFE178-88BC-45EA-AAF4-84BB43152498}" srcOrd="1" destOrd="0" presId="urn:microsoft.com/office/officeart/2005/8/layout/hProcess9"/>
    <dgm:cxn modelId="{9491E5D3-A96B-45DF-AFE8-361EB2DC6325}" type="presParOf" srcId="{345DDE90-7146-487C-84CB-8364AAB0563F}" destId="{B30AF8D4-5450-4B08-AA4F-8E328E1F4887}" srcOrd="2" destOrd="0" presId="urn:microsoft.com/office/officeart/2005/8/layout/hProcess9"/>
    <dgm:cxn modelId="{A2473FFD-9430-428F-8451-1EDC2717458D}" type="presParOf" srcId="{345DDE90-7146-487C-84CB-8364AAB0563F}" destId="{66E5078F-043C-4D2A-89AA-36E2D12790AA}" srcOrd="3" destOrd="0" presId="urn:microsoft.com/office/officeart/2005/8/layout/hProcess9"/>
    <dgm:cxn modelId="{6B8C3725-5619-471C-85FD-ABAC64D000BD}" type="presParOf" srcId="{345DDE90-7146-487C-84CB-8364AAB0563F}" destId="{0F8F4208-F7EA-4AAA-BFE8-CF1351F47C1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606698-2358-4EFE-B2BD-F298C0CC6E6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80DB7B5-6B3E-4D2A-8BDF-815AEAAD122E}">
      <dgm:prSet phldrT="[Text]"/>
      <dgm:spPr/>
      <dgm:t>
        <a:bodyPr/>
        <a:lstStyle/>
        <a:p>
          <a:r>
            <a:rPr lang="en-US" dirty="0" smtClean="0"/>
            <a:t>Quantitative Metrics</a:t>
          </a:r>
          <a:endParaRPr lang="en-US" dirty="0"/>
        </a:p>
      </dgm:t>
    </dgm:pt>
    <dgm:pt modelId="{248B8BF2-8DAF-4758-996A-1A33B7AE54B4}" type="parTrans" cxnId="{5E5239EC-0962-49FC-9181-66BEC524FDE2}">
      <dgm:prSet/>
      <dgm:spPr/>
      <dgm:t>
        <a:bodyPr/>
        <a:lstStyle/>
        <a:p>
          <a:endParaRPr lang="en-US"/>
        </a:p>
      </dgm:t>
    </dgm:pt>
    <dgm:pt modelId="{4221FA38-608F-4895-A5A7-9712CDA72C07}" type="sibTrans" cxnId="{5E5239EC-0962-49FC-9181-66BEC524FDE2}">
      <dgm:prSet/>
      <dgm:spPr/>
      <dgm:t>
        <a:bodyPr/>
        <a:lstStyle/>
        <a:p>
          <a:endParaRPr lang="en-US"/>
        </a:p>
      </dgm:t>
    </dgm:pt>
    <dgm:pt modelId="{FBC44EE4-82F5-4C48-9A54-0B9B7138399E}">
      <dgm:prSet phldrT="[Text]"/>
      <dgm:spPr/>
      <dgm:t>
        <a:bodyPr/>
        <a:lstStyle/>
        <a:p>
          <a:r>
            <a:rPr lang="en-US" dirty="0" smtClean="0"/>
            <a:t>Qualitative Evidence</a:t>
          </a:r>
          <a:endParaRPr lang="en-US" dirty="0"/>
        </a:p>
      </dgm:t>
    </dgm:pt>
    <dgm:pt modelId="{5EC514DA-6AEA-4CAE-ADDA-1B70B27255A9}" type="parTrans" cxnId="{C4587F05-68E7-4F6C-8AE7-F74D44BBAF28}">
      <dgm:prSet/>
      <dgm:spPr/>
      <dgm:t>
        <a:bodyPr/>
        <a:lstStyle/>
        <a:p>
          <a:endParaRPr lang="en-US"/>
        </a:p>
      </dgm:t>
    </dgm:pt>
    <dgm:pt modelId="{8417EFBE-B330-48EF-8F03-329C302FAB10}" type="sibTrans" cxnId="{C4587F05-68E7-4F6C-8AE7-F74D44BBAF28}">
      <dgm:prSet/>
      <dgm:spPr/>
      <dgm:t>
        <a:bodyPr/>
        <a:lstStyle/>
        <a:p>
          <a:endParaRPr lang="en-US"/>
        </a:p>
      </dgm:t>
    </dgm:pt>
    <dgm:pt modelId="{5140168F-17D1-4CB8-903C-DFF06C2F79FF}" type="pres">
      <dgm:prSet presAssocID="{DD606698-2358-4EFE-B2BD-F298C0CC6E68}" presName="compositeShape" presStyleCnt="0">
        <dgm:presLayoutVars>
          <dgm:chMax val="7"/>
          <dgm:dir/>
          <dgm:resizeHandles val="exact"/>
        </dgm:presLayoutVars>
      </dgm:prSet>
      <dgm:spPr/>
    </dgm:pt>
    <dgm:pt modelId="{8B9BCDED-1553-4F76-9059-974D536E79D0}" type="pres">
      <dgm:prSet presAssocID="{A80DB7B5-6B3E-4D2A-8BDF-815AEAAD122E}" presName="circ1" presStyleLbl="vennNode1" presStyleIdx="0" presStyleCnt="2"/>
      <dgm:spPr/>
      <dgm:t>
        <a:bodyPr/>
        <a:lstStyle/>
        <a:p>
          <a:endParaRPr lang="en-US"/>
        </a:p>
      </dgm:t>
    </dgm:pt>
    <dgm:pt modelId="{0D811CA4-3E2B-443A-83CA-EFA3EF248977}" type="pres">
      <dgm:prSet presAssocID="{A80DB7B5-6B3E-4D2A-8BDF-815AEAAD122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E7C034-EF4C-4892-B837-AAAE1590476B}" type="pres">
      <dgm:prSet presAssocID="{FBC44EE4-82F5-4C48-9A54-0B9B7138399E}" presName="circ2" presStyleLbl="vennNode1" presStyleIdx="1" presStyleCnt="2"/>
      <dgm:spPr/>
      <dgm:t>
        <a:bodyPr/>
        <a:lstStyle/>
        <a:p>
          <a:endParaRPr lang="en-US"/>
        </a:p>
      </dgm:t>
    </dgm:pt>
    <dgm:pt modelId="{F5BC0751-5C9C-4B8E-95FB-62F6593A6B6B}" type="pres">
      <dgm:prSet presAssocID="{FBC44EE4-82F5-4C48-9A54-0B9B7138399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E91EF1-12BF-4184-806D-C47990789B4B}" type="presOf" srcId="{FBC44EE4-82F5-4C48-9A54-0B9B7138399E}" destId="{BBE7C034-EF4C-4892-B837-AAAE1590476B}" srcOrd="0" destOrd="0" presId="urn:microsoft.com/office/officeart/2005/8/layout/venn1"/>
    <dgm:cxn modelId="{C4587F05-68E7-4F6C-8AE7-F74D44BBAF28}" srcId="{DD606698-2358-4EFE-B2BD-F298C0CC6E68}" destId="{FBC44EE4-82F5-4C48-9A54-0B9B7138399E}" srcOrd="1" destOrd="0" parTransId="{5EC514DA-6AEA-4CAE-ADDA-1B70B27255A9}" sibTransId="{8417EFBE-B330-48EF-8F03-329C302FAB10}"/>
    <dgm:cxn modelId="{3A549BE2-863A-404A-B6EE-9960EE0AFE7D}" type="presOf" srcId="{DD606698-2358-4EFE-B2BD-F298C0CC6E68}" destId="{5140168F-17D1-4CB8-903C-DFF06C2F79FF}" srcOrd="0" destOrd="0" presId="urn:microsoft.com/office/officeart/2005/8/layout/venn1"/>
    <dgm:cxn modelId="{49511CEE-EC63-41AF-88B7-1441AE720E92}" type="presOf" srcId="{A80DB7B5-6B3E-4D2A-8BDF-815AEAAD122E}" destId="{8B9BCDED-1553-4F76-9059-974D536E79D0}" srcOrd="0" destOrd="0" presId="urn:microsoft.com/office/officeart/2005/8/layout/venn1"/>
    <dgm:cxn modelId="{AF25628E-AAEB-4CDA-8206-E87756531DE0}" type="presOf" srcId="{A80DB7B5-6B3E-4D2A-8BDF-815AEAAD122E}" destId="{0D811CA4-3E2B-443A-83CA-EFA3EF248977}" srcOrd="1" destOrd="0" presId="urn:microsoft.com/office/officeart/2005/8/layout/venn1"/>
    <dgm:cxn modelId="{91F4F566-418C-4418-8A3A-63E265683E2D}" type="presOf" srcId="{FBC44EE4-82F5-4C48-9A54-0B9B7138399E}" destId="{F5BC0751-5C9C-4B8E-95FB-62F6593A6B6B}" srcOrd="1" destOrd="0" presId="urn:microsoft.com/office/officeart/2005/8/layout/venn1"/>
    <dgm:cxn modelId="{5E5239EC-0962-49FC-9181-66BEC524FDE2}" srcId="{DD606698-2358-4EFE-B2BD-F298C0CC6E68}" destId="{A80DB7B5-6B3E-4D2A-8BDF-815AEAAD122E}" srcOrd="0" destOrd="0" parTransId="{248B8BF2-8DAF-4758-996A-1A33B7AE54B4}" sibTransId="{4221FA38-608F-4895-A5A7-9712CDA72C07}"/>
    <dgm:cxn modelId="{4B5CF992-7737-44FB-92F0-2634F2059D0C}" type="presParOf" srcId="{5140168F-17D1-4CB8-903C-DFF06C2F79FF}" destId="{8B9BCDED-1553-4F76-9059-974D536E79D0}" srcOrd="0" destOrd="0" presId="urn:microsoft.com/office/officeart/2005/8/layout/venn1"/>
    <dgm:cxn modelId="{5939D6A0-6E85-47CE-AA1C-637ADFEFFACA}" type="presParOf" srcId="{5140168F-17D1-4CB8-903C-DFF06C2F79FF}" destId="{0D811CA4-3E2B-443A-83CA-EFA3EF248977}" srcOrd="1" destOrd="0" presId="urn:microsoft.com/office/officeart/2005/8/layout/venn1"/>
    <dgm:cxn modelId="{23C4B8D5-CFA5-4455-9B69-47499C42DE28}" type="presParOf" srcId="{5140168F-17D1-4CB8-903C-DFF06C2F79FF}" destId="{BBE7C034-EF4C-4892-B837-AAAE1590476B}" srcOrd="2" destOrd="0" presId="urn:microsoft.com/office/officeart/2005/8/layout/venn1"/>
    <dgm:cxn modelId="{C83AEB0E-9FB3-469B-A446-0ECE64B549B7}" type="presParOf" srcId="{5140168F-17D1-4CB8-903C-DFF06C2F79FF}" destId="{F5BC0751-5C9C-4B8E-95FB-62F6593A6B6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433624-624B-4075-908B-41E7271BDC39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B7717F-2F23-4DAA-9896-1ADC02869F6C}">
      <dgm:prSet phldrT="[Text]"/>
      <dgm:spPr/>
      <dgm:t>
        <a:bodyPr/>
        <a:lstStyle/>
        <a:p>
          <a:r>
            <a:rPr lang="en-US" dirty="0" smtClean="0"/>
            <a:t>Internal</a:t>
          </a:r>
          <a:endParaRPr lang="en-US" dirty="0"/>
        </a:p>
      </dgm:t>
    </dgm:pt>
    <dgm:pt modelId="{07F87FC7-EEBE-480A-B801-A9892AB3671A}" type="parTrans" cxnId="{EE485299-1227-4D15-9A4F-F0AAC75FECD5}">
      <dgm:prSet/>
      <dgm:spPr/>
      <dgm:t>
        <a:bodyPr/>
        <a:lstStyle/>
        <a:p>
          <a:endParaRPr lang="en-US"/>
        </a:p>
      </dgm:t>
    </dgm:pt>
    <dgm:pt modelId="{B60A6583-5123-4733-842D-F841EF86DF71}" type="sibTrans" cxnId="{EE485299-1227-4D15-9A4F-F0AAC75FECD5}">
      <dgm:prSet/>
      <dgm:spPr/>
      <dgm:t>
        <a:bodyPr/>
        <a:lstStyle/>
        <a:p>
          <a:endParaRPr lang="en-US"/>
        </a:p>
      </dgm:t>
    </dgm:pt>
    <dgm:pt modelId="{FEBAA5B7-447E-4ACD-BBBD-7353ABD98B05}">
      <dgm:prSet phldrT="[Text]"/>
      <dgm:spPr/>
      <dgm:t>
        <a:bodyPr/>
        <a:lstStyle/>
        <a:p>
          <a:r>
            <a:rPr lang="en-US" dirty="0" smtClean="0"/>
            <a:t>Creating culture</a:t>
          </a:r>
          <a:endParaRPr lang="en-US" dirty="0"/>
        </a:p>
      </dgm:t>
    </dgm:pt>
    <dgm:pt modelId="{5966E8C7-27C8-4366-BE52-2DB7C0B0F209}" type="parTrans" cxnId="{0E249240-FBBE-4BFB-96E3-F7B0EA8643F4}">
      <dgm:prSet/>
      <dgm:spPr/>
      <dgm:t>
        <a:bodyPr/>
        <a:lstStyle/>
        <a:p>
          <a:endParaRPr lang="en-US"/>
        </a:p>
      </dgm:t>
    </dgm:pt>
    <dgm:pt modelId="{9DEFCD7E-0436-4E43-99B9-EF6CDD80D821}" type="sibTrans" cxnId="{0E249240-FBBE-4BFB-96E3-F7B0EA8643F4}">
      <dgm:prSet/>
      <dgm:spPr/>
      <dgm:t>
        <a:bodyPr/>
        <a:lstStyle/>
        <a:p>
          <a:endParaRPr lang="en-US"/>
        </a:p>
      </dgm:t>
    </dgm:pt>
    <dgm:pt modelId="{DEE9DA33-8E21-466E-81C2-F620E837B3EA}">
      <dgm:prSet phldrT="[Text]"/>
      <dgm:spPr/>
      <dgm:t>
        <a:bodyPr/>
        <a:lstStyle/>
        <a:p>
          <a:r>
            <a:rPr lang="en-US" dirty="0" smtClean="0"/>
            <a:t>External </a:t>
          </a:r>
          <a:endParaRPr lang="en-US" dirty="0"/>
        </a:p>
      </dgm:t>
    </dgm:pt>
    <dgm:pt modelId="{396D5DD5-E978-4234-8E14-D45AA784198C}" type="parTrans" cxnId="{D3538B29-FE97-43AD-8DE1-0BFFDCC291E5}">
      <dgm:prSet/>
      <dgm:spPr/>
      <dgm:t>
        <a:bodyPr/>
        <a:lstStyle/>
        <a:p>
          <a:endParaRPr lang="en-US"/>
        </a:p>
      </dgm:t>
    </dgm:pt>
    <dgm:pt modelId="{A1D2DA17-808E-4C9A-9CFB-8FC46CFE3A29}" type="sibTrans" cxnId="{D3538B29-FE97-43AD-8DE1-0BFFDCC291E5}">
      <dgm:prSet/>
      <dgm:spPr/>
      <dgm:t>
        <a:bodyPr/>
        <a:lstStyle/>
        <a:p>
          <a:endParaRPr lang="en-US"/>
        </a:p>
      </dgm:t>
    </dgm:pt>
    <dgm:pt modelId="{2C94045E-2371-4E20-B503-DDE70C624B11}">
      <dgm:prSet phldrT="[Text]"/>
      <dgm:spPr/>
      <dgm:t>
        <a:bodyPr/>
        <a:lstStyle/>
        <a:p>
          <a:r>
            <a:rPr lang="en-US" dirty="0" smtClean="0"/>
            <a:t>Recruiting students and faculty</a:t>
          </a:r>
          <a:endParaRPr lang="en-US" dirty="0"/>
        </a:p>
      </dgm:t>
    </dgm:pt>
    <dgm:pt modelId="{9F94B13E-D98C-498B-AA8D-415B66AB09A6}" type="parTrans" cxnId="{905B7EB8-6892-4E62-95F9-68E71B962735}">
      <dgm:prSet/>
      <dgm:spPr/>
      <dgm:t>
        <a:bodyPr/>
        <a:lstStyle/>
        <a:p>
          <a:endParaRPr lang="en-US"/>
        </a:p>
      </dgm:t>
    </dgm:pt>
    <dgm:pt modelId="{8F13436F-C2C5-463E-B3BF-21B00EAC3A71}" type="sibTrans" cxnId="{905B7EB8-6892-4E62-95F9-68E71B962735}">
      <dgm:prSet/>
      <dgm:spPr/>
      <dgm:t>
        <a:bodyPr/>
        <a:lstStyle/>
        <a:p>
          <a:endParaRPr lang="en-US"/>
        </a:p>
      </dgm:t>
    </dgm:pt>
    <dgm:pt modelId="{0B9DA054-E601-4F27-A64F-F875484ADE13}">
      <dgm:prSet phldrT="[Text]"/>
      <dgm:spPr/>
      <dgm:t>
        <a:bodyPr/>
        <a:lstStyle/>
        <a:p>
          <a:r>
            <a:rPr lang="en-US" dirty="0" smtClean="0"/>
            <a:t>Media</a:t>
          </a:r>
          <a:endParaRPr lang="en-US" dirty="0"/>
        </a:p>
      </dgm:t>
    </dgm:pt>
    <dgm:pt modelId="{0E3FE01C-DF31-4F59-8FFF-D25228590644}" type="parTrans" cxnId="{4BB0CCF7-9CFC-4D68-8831-AC72ADFE2B0A}">
      <dgm:prSet/>
      <dgm:spPr/>
      <dgm:t>
        <a:bodyPr/>
        <a:lstStyle/>
        <a:p>
          <a:endParaRPr lang="en-US"/>
        </a:p>
      </dgm:t>
    </dgm:pt>
    <dgm:pt modelId="{4AAAF119-6603-4138-8CFA-9B3ED67F70C1}" type="sibTrans" cxnId="{4BB0CCF7-9CFC-4D68-8831-AC72ADFE2B0A}">
      <dgm:prSet/>
      <dgm:spPr/>
      <dgm:t>
        <a:bodyPr/>
        <a:lstStyle/>
        <a:p>
          <a:endParaRPr lang="en-US"/>
        </a:p>
      </dgm:t>
    </dgm:pt>
    <dgm:pt modelId="{7A8A8A88-40E4-4644-8608-843B1BA1E359}">
      <dgm:prSet phldrT="[Text]"/>
      <dgm:spPr/>
      <dgm:t>
        <a:bodyPr/>
        <a:lstStyle/>
        <a:p>
          <a:r>
            <a:rPr lang="en-US" dirty="0" smtClean="0"/>
            <a:t>AACSB</a:t>
          </a:r>
          <a:endParaRPr lang="en-US" dirty="0"/>
        </a:p>
      </dgm:t>
    </dgm:pt>
    <dgm:pt modelId="{684ACC6D-43FC-4AEF-83D9-6DDBA305A545}" type="parTrans" cxnId="{5B652B47-3A43-49E5-B10D-E4608F152947}">
      <dgm:prSet/>
      <dgm:spPr/>
      <dgm:t>
        <a:bodyPr/>
        <a:lstStyle/>
        <a:p>
          <a:endParaRPr lang="en-US"/>
        </a:p>
      </dgm:t>
    </dgm:pt>
    <dgm:pt modelId="{A58340AF-E607-4B63-8DFC-0C452D30E6C7}" type="sibTrans" cxnId="{5B652B47-3A43-49E5-B10D-E4608F152947}">
      <dgm:prSet/>
      <dgm:spPr/>
      <dgm:t>
        <a:bodyPr/>
        <a:lstStyle/>
        <a:p>
          <a:endParaRPr lang="en-US"/>
        </a:p>
      </dgm:t>
    </dgm:pt>
    <dgm:pt modelId="{A6B83851-A669-4FAB-9C87-0BF738189E21}">
      <dgm:prSet phldrT="[Text]"/>
      <dgm:spPr/>
      <dgm:t>
        <a:bodyPr/>
        <a:lstStyle/>
        <a:p>
          <a:r>
            <a:rPr lang="en-US" dirty="0" smtClean="0"/>
            <a:t>Exec. Summary</a:t>
          </a:r>
          <a:endParaRPr lang="en-US" dirty="0"/>
        </a:p>
      </dgm:t>
    </dgm:pt>
    <dgm:pt modelId="{0D3B9F7A-D841-4224-9AB3-E807A0F66936}" type="parTrans" cxnId="{4244F802-00BF-4306-8E28-119CE512A537}">
      <dgm:prSet/>
      <dgm:spPr/>
      <dgm:t>
        <a:bodyPr/>
        <a:lstStyle/>
        <a:p>
          <a:endParaRPr lang="en-US"/>
        </a:p>
      </dgm:t>
    </dgm:pt>
    <dgm:pt modelId="{2178218D-1074-4664-901A-28305F9E1CA2}" type="sibTrans" cxnId="{4244F802-00BF-4306-8E28-119CE512A537}">
      <dgm:prSet/>
      <dgm:spPr/>
      <dgm:t>
        <a:bodyPr/>
        <a:lstStyle/>
        <a:p>
          <a:endParaRPr lang="en-US"/>
        </a:p>
      </dgm:t>
    </dgm:pt>
    <dgm:pt modelId="{E84A3CA0-417C-4944-98B7-90E0561C552F}">
      <dgm:prSet phldrT="[Text]"/>
      <dgm:spPr/>
      <dgm:t>
        <a:bodyPr/>
        <a:lstStyle/>
        <a:p>
          <a:r>
            <a:rPr lang="en-US" dirty="0" smtClean="0"/>
            <a:t>Each of the Standards</a:t>
          </a:r>
          <a:endParaRPr lang="en-US" dirty="0"/>
        </a:p>
      </dgm:t>
    </dgm:pt>
    <dgm:pt modelId="{9C1E87D4-C8F9-4DCE-92E2-BFA0F18E5C44}" type="parTrans" cxnId="{7DCCB5BC-E960-4E9E-A6DD-9B610F2F9B9F}">
      <dgm:prSet/>
      <dgm:spPr/>
      <dgm:t>
        <a:bodyPr/>
        <a:lstStyle/>
        <a:p>
          <a:endParaRPr lang="en-US"/>
        </a:p>
      </dgm:t>
    </dgm:pt>
    <dgm:pt modelId="{869A6914-270B-49B5-ADE2-A92BFAEA277D}" type="sibTrans" cxnId="{7DCCB5BC-E960-4E9E-A6DD-9B610F2F9B9F}">
      <dgm:prSet/>
      <dgm:spPr/>
      <dgm:t>
        <a:bodyPr/>
        <a:lstStyle/>
        <a:p>
          <a:endParaRPr lang="en-US"/>
        </a:p>
      </dgm:t>
    </dgm:pt>
    <dgm:pt modelId="{2F121E8B-2F18-404B-A248-2FF5512739FB}">
      <dgm:prSet phldrT="[Text]"/>
      <dgm:spPr/>
      <dgm:t>
        <a:bodyPr/>
        <a:lstStyle/>
        <a:p>
          <a:r>
            <a:rPr lang="en-US" dirty="0" smtClean="0"/>
            <a:t>Business/Industry</a:t>
          </a:r>
          <a:endParaRPr lang="en-US" dirty="0"/>
        </a:p>
      </dgm:t>
    </dgm:pt>
    <dgm:pt modelId="{F6AFF162-EBB0-4B2A-9F4D-69FEA4B7F9F6}" type="parTrans" cxnId="{8A46DD7D-987B-42CE-A7A0-5123DB0A5F85}">
      <dgm:prSet/>
      <dgm:spPr/>
      <dgm:t>
        <a:bodyPr/>
        <a:lstStyle/>
        <a:p>
          <a:endParaRPr lang="en-US"/>
        </a:p>
      </dgm:t>
    </dgm:pt>
    <dgm:pt modelId="{0AE95D71-302E-47B9-9C11-5BC0E5DCAAC0}" type="sibTrans" cxnId="{8A46DD7D-987B-42CE-A7A0-5123DB0A5F85}">
      <dgm:prSet/>
      <dgm:spPr/>
      <dgm:t>
        <a:bodyPr/>
        <a:lstStyle/>
        <a:p>
          <a:endParaRPr lang="en-US"/>
        </a:p>
      </dgm:t>
    </dgm:pt>
    <dgm:pt modelId="{60EB4F4E-A4F9-4295-A057-39C86FEC3C0F}">
      <dgm:prSet phldrT="[Text]"/>
      <dgm:spPr/>
      <dgm:t>
        <a:bodyPr/>
        <a:lstStyle/>
        <a:p>
          <a:r>
            <a:rPr lang="en-US" dirty="0" smtClean="0"/>
            <a:t>Alumni and Donors</a:t>
          </a:r>
          <a:endParaRPr lang="en-US" dirty="0"/>
        </a:p>
      </dgm:t>
    </dgm:pt>
    <dgm:pt modelId="{D2259520-8E81-4E9B-8CB7-B6BFCFE5D9BE}" type="parTrans" cxnId="{05AE2A54-415F-4CD7-B116-FEABCEC4CEEA}">
      <dgm:prSet/>
      <dgm:spPr/>
      <dgm:t>
        <a:bodyPr/>
        <a:lstStyle/>
        <a:p>
          <a:endParaRPr lang="en-US"/>
        </a:p>
      </dgm:t>
    </dgm:pt>
    <dgm:pt modelId="{605B9D5E-B382-4879-A253-26E90822DB5E}" type="sibTrans" cxnId="{05AE2A54-415F-4CD7-B116-FEABCEC4CEEA}">
      <dgm:prSet/>
      <dgm:spPr/>
      <dgm:t>
        <a:bodyPr/>
        <a:lstStyle/>
        <a:p>
          <a:endParaRPr lang="en-US"/>
        </a:p>
      </dgm:t>
    </dgm:pt>
    <dgm:pt modelId="{A8CE6B09-92F6-4FEC-BC29-DA039CBFC24B}">
      <dgm:prSet phldrT="[Text]"/>
      <dgm:spPr/>
      <dgm:t>
        <a:bodyPr/>
        <a:lstStyle/>
        <a:p>
          <a:r>
            <a:rPr lang="en-US" dirty="0" smtClean="0"/>
            <a:t>Rewards and incentives</a:t>
          </a:r>
          <a:endParaRPr lang="en-US" dirty="0"/>
        </a:p>
      </dgm:t>
    </dgm:pt>
    <dgm:pt modelId="{D972A9BA-F7ED-4D76-A7DD-CB550F108198}" type="parTrans" cxnId="{4F575D56-FAD9-49D1-8976-8150D50950C4}">
      <dgm:prSet/>
      <dgm:spPr/>
    </dgm:pt>
    <dgm:pt modelId="{1E0A6DC5-2D33-4346-8982-7A872419300D}" type="sibTrans" cxnId="{4F575D56-FAD9-49D1-8976-8150D50950C4}">
      <dgm:prSet/>
      <dgm:spPr/>
    </dgm:pt>
    <dgm:pt modelId="{B4603DE0-7001-42FA-AC5A-B575BFB5B13E}" type="pres">
      <dgm:prSet presAssocID="{DA433624-624B-4075-908B-41E7271BDC39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EE92C8-470F-4D32-B4BF-DEB6D9854D2C}" type="pres">
      <dgm:prSet presAssocID="{DA433624-624B-4075-908B-41E7271BDC39}" presName="cycle" presStyleCnt="0"/>
      <dgm:spPr/>
    </dgm:pt>
    <dgm:pt modelId="{46FE6A41-1CCE-4B75-8FBF-03171453937D}" type="pres">
      <dgm:prSet presAssocID="{DA433624-624B-4075-908B-41E7271BDC39}" presName="centerShape" presStyleCnt="0"/>
      <dgm:spPr/>
    </dgm:pt>
    <dgm:pt modelId="{BB8DB98B-18E1-421B-AB11-A3CE96A8EF4D}" type="pres">
      <dgm:prSet presAssocID="{DA433624-624B-4075-908B-41E7271BDC39}" presName="connSite" presStyleLbl="node1" presStyleIdx="0" presStyleCnt="4"/>
      <dgm:spPr/>
    </dgm:pt>
    <dgm:pt modelId="{E106F047-E415-4FDA-969D-698D067888C4}" type="pres">
      <dgm:prSet presAssocID="{DA433624-624B-4075-908B-41E7271BDC39}" presName="visible" presStyleLbl="node1" presStyleIdx="0" presStyleCnt="4"/>
      <dgm:spPr/>
    </dgm:pt>
    <dgm:pt modelId="{C25F0171-B42A-4561-BD3E-8CFBB36E37BF}" type="pres">
      <dgm:prSet presAssocID="{07F87FC7-EEBE-480A-B801-A9892AB3671A}" presName="Name25" presStyleLbl="parChTrans1D1" presStyleIdx="0" presStyleCnt="3"/>
      <dgm:spPr/>
      <dgm:t>
        <a:bodyPr/>
        <a:lstStyle/>
        <a:p>
          <a:endParaRPr lang="en-US"/>
        </a:p>
      </dgm:t>
    </dgm:pt>
    <dgm:pt modelId="{A9131D0E-9A46-425E-8C9B-ED578F43E681}" type="pres">
      <dgm:prSet presAssocID="{F0B7717F-2F23-4DAA-9896-1ADC02869F6C}" presName="node" presStyleCnt="0"/>
      <dgm:spPr/>
    </dgm:pt>
    <dgm:pt modelId="{B40362E4-8A07-46D6-A6A8-F5B4F8528DDB}" type="pres">
      <dgm:prSet presAssocID="{F0B7717F-2F23-4DAA-9896-1ADC02869F6C}" presName="parentNode" presStyleLbl="node1" presStyleIdx="1" presStyleCnt="4" custScaleX="9773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9BAA51-9E42-4C05-B1D2-9181E2EC5EFD}" type="pres">
      <dgm:prSet presAssocID="{F0B7717F-2F23-4DAA-9896-1ADC02869F6C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ED5AC4-C165-4660-804B-18161C294FA7}" type="pres">
      <dgm:prSet presAssocID="{396D5DD5-E978-4234-8E14-D45AA784198C}" presName="Name25" presStyleLbl="parChTrans1D1" presStyleIdx="1" presStyleCnt="3"/>
      <dgm:spPr/>
      <dgm:t>
        <a:bodyPr/>
        <a:lstStyle/>
        <a:p>
          <a:endParaRPr lang="en-US"/>
        </a:p>
      </dgm:t>
    </dgm:pt>
    <dgm:pt modelId="{B7669395-263F-4671-AB3E-0E0E846AF542}" type="pres">
      <dgm:prSet presAssocID="{DEE9DA33-8E21-466E-81C2-F620E837B3EA}" presName="node" presStyleCnt="0"/>
      <dgm:spPr/>
    </dgm:pt>
    <dgm:pt modelId="{C33EC47B-5FF2-4FE7-B710-C50A038EAB9A}" type="pres">
      <dgm:prSet presAssocID="{DEE9DA33-8E21-466E-81C2-F620E837B3EA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C50B77-C259-4F0C-B5ED-80B8493690BD}" type="pres">
      <dgm:prSet presAssocID="{DEE9DA33-8E21-466E-81C2-F620E837B3EA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24C197-1414-4EB8-8921-22953BF97991}" type="pres">
      <dgm:prSet presAssocID="{684ACC6D-43FC-4AEF-83D9-6DDBA305A545}" presName="Name25" presStyleLbl="parChTrans1D1" presStyleIdx="2" presStyleCnt="3"/>
      <dgm:spPr/>
      <dgm:t>
        <a:bodyPr/>
        <a:lstStyle/>
        <a:p>
          <a:endParaRPr lang="en-US"/>
        </a:p>
      </dgm:t>
    </dgm:pt>
    <dgm:pt modelId="{5EF884A4-B6A7-4A4C-9BDB-6D460A342C3B}" type="pres">
      <dgm:prSet presAssocID="{7A8A8A88-40E4-4644-8608-843B1BA1E359}" presName="node" presStyleCnt="0"/>
      <dgm:spPr/>
    </dgm:pt>
    <dgm:pt modelId="{DB3052DC-BDE9-467B-91A5-AE9738EEE5F2}" type="pres">
      <dgm:prSet presAssocID="{7A8A8A88-40E4-4644-8608-843B1BA1E359}" presName="parentNode" presStyleLbl="node1" presStyleIdx="3" presStyleCnt="4" custScaleX="93995" custLinFactNeighborX="54115" custLinFactNeighborY="-1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E2E053-EB34-4C9E-BD0E-104271B011C3}" type="pres">
      <dgm:prSet presAssocID="{7A8A8A88-40E4-4644-8608-843B1BA1E359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9EE826-FEFF-450A-91ED-A65A11716F41}" type="presOf" srcId="{E84A3CA0-417C-4944-98B7-90E0561C552F}" destId="{5FE2E053-EB34-4C9E-BD0E-104271B011C3}" srcOrd="0" destOrd="1" presId="urn:microsoft.com/office/officeart/2005/8/layout/radial2"/>
    <dgm:cxn modelId="{7701F00B-741C-479B-B860-CA9DEFC2B957}" type="presOf" srcId="{07F87FC7-EEBE-480A-B801-A9892AB3671A}" destId="{C25F0171-B42A-4561-BD3E-8CFBB36E37BF}" srcOrd="0" destOrd="0" presId="urn:microsoft.com/office/officeart/2005/8/layout/radial2"/>
    <dgm:cxn modelId="{AEA4DA64-1401-4C58-9D80-607D5B21BF89}" type="presOf" srcId="{2F121E8B-2F18-404B-A248-2FF5512739FB}" destId="{FCC50B77-C259-4F0C-B5ED-80B8493690BD}" srcOrd="0" destOrd="2" presId="urn:microsoft.com/office/officeart/2005/8/layout/radial2"/>
    <dgm:cxn modelId="{4F575D56-FAD9-49D1-8976-8150D50950C4}" srcId="{F0B7717F-2F23-4DAA-9896-1ADC02869F6C}" destId="{A8CE6B09-92F6-4FEC-BC29-DA039CBFC24B}" srcOrd="1" destOrd="0" parTransId="{D972A9BA-F7ED-4D76-A7DD-CB550F108198}" sibTransId="{1E0A6DC5-2D33-4346-8982-7A872419300D}"/>
    <dgm:cxn modelId="{905B7EB8-6892-4E62-95F9-68E71B962735}" srcId="{DEE9DA33-8E21-466E-81C2-F620E837B3EA}" destId="{2C94045E-2371-4E20-B503-DDE70C624B11}" srcOrd="0" destOrd="0" parTransId="{9F94B13E-D98C-498B-AA8D-415B66AB09A6}" sibTransId="{8F13436F-C2C5-463E-B3BF-21B00EAC3A71}"/>
    <dgm:cxn modelId="{5B652B47-3A43-49E5-B10D-E4608F152947}" srcId="{DA433624-624B-4075-908B-41E7271BDC39}" destId="{7A8A8A88-40E4-4644-8608-843B1BA1E359}" srcOrd="2" destOrd="0" parTransId="{684ACC6D-43FC-4AEF-83D9-6DDBA305A545}" sibTransId="{A58340AF-E607-4B63-8DFC-0C452D30E6C7}"/>
    <dgm:cxn modelId="{EE485299-1227-4D15-9A4F-F0AAC75FECD5}" srcId="{DA433624-624B-4075-908B-41E7271BDC39}" destId="{F0B7717F-2F23-4DAA-9896-1ADC02869F6C}" srcOrd="0" destOrd="0" parTransId="{07F87FC7-EEBE-480A-B801-A9892AB3671A}" sibTransId="{B60A6583-5123-4733-842D-F841EF86DF71}"/>
    <dgm:cxn modelId="{05AE2A54-415F-4CD7-B116-FEABCEC4CEEA}" srcId="{DEE9DA33-8E21-466E-81C2-F620E837B3EA}" destId="{60EB4F4E-A4F9-4295-A057-39C86FEC3C0F}" srcOrd="3" destOrd="0" parTransId="{D2259520-8E81-4E9B-8CB7-B6BFCFE5D9BE}" sibTransId="{605B9D5E-B382-4879-A253-26E90822DB5E}"/>
    <dgm:cxn modelId="{E4D01FCD-F14E-425D-9531-21B551C700ED}" type="presOf" srcId="{2C94045E-2371-4E20-B503-DDE70C624B11}" destId="{FCC50B77-C259-4F0C-B5ED-80B8493690BD}" srcOrd="0" destOrd="0" presId="urn:microsoft.com/office/officeart/2005/8/layout/radial2"/>
    <dgm:cxn modelId="{FF9F216B-DB86-4A4C-9D7C-E8F8C95274A0}" type="presOf" srcId="{0B9DA054-E601-4F27-A64F-F875484ADE13}" destId="{FCC50B77-C259-4F0C-B5ED-80B8493690BD}" srcOrd="0" destOrd="1" presId="urn:microsoft.com/office/officeart/2005/8/layout/radial2"/>
    <dgm:cxn modelId="{0F707EF2-4300-4016-87B7-B843B24EB3D8}" type="presOf" srcId="{60EB4F4E-A4F9-4295-A057-39C86FEC3C0F}" destId="{FCC50B77-C259-4F0C-B5ED-80B8493690BD}" srcOrd="0" destOrd="3" presId="urn:microsoft.com/office/officeart/2005/8/layout/radial2"/>
    <dgm:cxn modelId="{78928E21-0A6B-475B-9F24-8E4511ACA152}" type="presOf" srcId="{DA433624-624B-4075-908B-41E7271BDC39}" destId="{B4603DE0-7001-42FA-AC5A-B575BFB5B13E}" srcOrd="0" destOrd="0" presId="urn:microsoft.com/office/officeart/2005/8/layout/radial2"/>
    <dgm:cxn modelId="{0E249240-FBBE-4BFB-96E3-F7B0EA8643F4}" srcId="{F0B7717F-2F23-4DAA-9896-1ADC02869F6C}" destId="{FEBAA5B7-447E-4ACD-BBBD-7353ABD98B05}" srcOrd="0" destOrd="0" parTransId="{5966E8C7-27C8-4366-BE52-2DB7C0B0F209}" sibTransId="{9DEFCD7E-0436-4E43-99B9-EF6CDD80D821}"/>
    <dgm:cxn modelId="{67F8B72E-1906-41A1-B7D7-C39813D281C3}" type="presOf" srcId="{FEBAA5B7-447E-4ACD-BBBD-7353ABD98B05}" destId="{079BAA51-9E42-4C05-B1D2-9181E2EC5EFD}" srcOrd="0" destOrd="0" presId="urn:microsoft.com/office/officeart/2005/8/layout/radial2"/>
    <dgm:cxn modelId="{8A46DD7D-987B-42CE-A7A0-5123DB0A5F85}" srcId="{DEE9DA33-8E21-466E-81C2-F620E837B3EA}" destId="{2F121E8B-2F18-404B-A248-2FF5512739FB}" srcOrd="2" destOrd="0" parTransId="{F6AFF162-EBB0-4B2A-9F4D-69FEA4B7F9F6}" sibTransId="{0AE95D71-302E-47B9-9C11-5BC0E5DCAAC0}"/>
    <dgm:cxn modelId="{387F53D7-5070-4EA4-A83F-79F635BDDB83}" type="presOf" srcId="{F0B7717F-2F23-4DAA-9896-1ADC02869F6C}" destId="{B40362E4-8A07-46D6-A6A8-F5B4F8528DDB}" srcOrd="0" destOrd="0" presId="urn:microsoft.com/office/officeart/2005/8/layout/radial2"/>
    <dgm:cxn modelId="{4244F802-00BF-4306-8E28-119CE512A537}" srcId="{7A8A8A88-40E4-4644-8608-843B1BA1E359}" destId="{A6B83851-A669-4FAB-9C87-0BF738189E21}" srcOrd="0" destOrd="0" parTransId="{0D3B9F7A-D841-4224-9AB3-E807A0F66936}" sibTransId="{2178218D-1074-4664-901A-28305F9E1CA2}"/>
    <dgm:cxn modelId="{99BE9436-96D0-4287-9289-0EF2E8EE40B0}" type="presOf" srcId="{684ACC6D-43FC-4AEF-83D9-6DDBA305A545}" destId="{EE24C197-1414-4EB8-8921-22953BF97991}" srcOrd="0" destOrd="0" presId="urn:microsoft.com/office/officeart/2005/8/layout/radial2"/>
    <dgm:cxn modelId="{EE8A0435-E8C8-4664-8A7B-00F2B98FAF90}" type="presOf" srcId="{DEE9DA33-8E21-466E-81C2-F620E837B3EA}" destId="{C33EC47B-5FF2-4FE7-B710-C50A038EAB9A}" srcOrd="0" destOrd="0" presId="urn:microsoft.com/office/officeart/2005/8/layout/radial2"/>
    <dgm:cxn modelId="{81394872-9311-42F9-B9FB-F6CBF70D889A}" type="presOf" srcId="{7A8A8A88-40E4-4644-8608-843B1BA1E359}" destId="{DB3052DC-BDE9-467B-91A5-AE9738EEE5F2}" srcOrd="0" destOrd="0" presId="urn:microsoft.com/office/officeart/2005/8/layout/radial2"/>
    <dgm:cxn modelId="{7539D887-48DC-43AD-8C6E-D155DC84C59D}" type="presOf" srcId="{A6B83851-A669-4FAB-9C87-0BF738189E21}" destId="{5FE2E053-EB34-4C9E-BD0E-104271B011C3}" srcOrd="0" destOrd="0" presId="urn:microsoft.com/office/officeart/2005/8/layout/radial2"/>
    <dgm:cxn modelId="{7DCCB5BC-E960-4E9E-A6DD-9B610F2F9B9F}" srcId="{7A8A8A88-40E4-4644-8608-843B1BA1E359}" destId="{E84A3CA0-417C-4944-98B7-90E0561C552F}" srcOrd="1" destOrd="0" parTransId="{9C1E87D4-C8F9-4DCE-92E2-BFA0F18E5C44}" sibTransId="{869A6914-270B-49B5-ADE2-A92BFAEA277D}"/>
    <dgm:cxn modelId="{4BB0CCF7-9CFC-4D68-8831-AC72ADFE2B0A}" srcId="{DEE9DA33-8E21-466E-81C2-F620E837B3EA}" destId="{0B9DA054-E601-4F27-A64F-F875484ADE13}" srcOrd="1" destOrd="0" parTransId="{0E3FE01C-DF31-4F59-8FFF-D25228590644}" sibTransId="{4AAAF119-6603-4138-8CFA-9B3ED67F70C1}"/>
    <dgm:cxn modelId="{CA8B9D1C-5F08-4271-A0A5-0DC551273BAE}" type="presOf" srcId="{396D5DD5-E978-4234-8E14-D45AA784198C}" destId="{FCED5AC4-C165-4660-804B-18161C294FA7}" srcOrd="0" destOrd="0" presId="urn:microsoft.com/office/officeart/2005/8/layout/radial2"/>
    <dgm:cxn modelId="{18CE69D7-5489-42A1-9D06-F26557DEF96F}" type="presOf" srcId="{A8CE6B09-92F6-4FEC-BC29-DA039CBFC24B}" destId="{079BAA51-9E42-4C05-B1D2-9181E2EC5EFD}" srcOrd="0" destOrd="1" presId="urn:microsoft.com/office/officeart/2005/8/layout/radial2"/>
    <dgm:cxn modelId="{D3538B29-FE97-43AD-8DE1-0BFFDCC291E5}" srcId="{DA433624-624B-4075-908B-41E7271BDC39}" destId="{DEE9DA33-8E21-466E-81C2-F620E837B3EA}" srcOrd="1" destOrd="0" parTransId="{396D5DD5-E978-4234-8E14-D45AA784198C}" sibTransId="{A1D2DA17-808E-4C9A-9CFB-8FC46CFE3A29}"/>
    <dgm:cxn modelId="{E77A78B6-007B-488B-B8C0-40E84021287B}" type="presParOf" srcId="{B4603DE0-7001-42FA-AC5A-B575BFB5B13E}" destId="{31EE92C8-470F-4D32-B4BF-DEB6D9854D2C}" srcOrd="0" destOrd="0" presId="urn:microsoft.com/office/officeart/2005/8/layout/radial2"/>
    <dgm:cxn modelId="{178FBD25-FEF4-4E47-BBCA-3DF1B4B81B69}" type="presParOf" srcId="{31EE92C8-470F-4D32-B4BF-DEB6D9854D2C}" destId="{46FE6A41-1CCE-4B75-8FBF-03171453937D}" srcOrd="0" destOrd="0" presId="urn:microsoft.com/office/officeart/2005/8/layout/radial2"/>
    <dgm:cxn modelId="{015FB373-9E1A-42EF-AB15-112E55382D79}" type="presParOf" srcId="{46FE6A41-1CCE-4B75-8FBF-03171453937D}" destId="{BB8DB98B-18E1-421B-AB11-A3CE96A8EF4D}" srcOrd="0" destOrd="0" presId="urn:microsoft.com/office/officeart/2005/8/layout/radial2"/>
    <dgm:cxn modelId="{85867951-2876-4427-8234-2A9A0297AB99}" type="presParOf" srcId="{46FE6A41-1CCE-4B75-8FBF-03171453937D}" destId="{E106F047-E415-4FDA-969D-698D067888C4}" srcOrd="1" destOrd="0" presId="urn:microsoft.com/office/officeart/2005/8/layout/radial2"/>
    <dgm:cxn modelId="{5F75B415-5D44-4E24-9F91-A6F1B086D23D}" type="presParOf" srcId="{31EE92C8-470F-4D32-B4BF-DEB6D9854D2C}" destId="{C25F0171-B42A-4561-BD3E-8CFBB36E37BF}" srcOrd="1" destOrd="0" presId="urn:microsoft.com/office/officeart/2005/8/layout/radial2"/>
    <dgm:cxn modelId="{1488E7E4-D074-457A-91EB-A1E783DECA8D}" type="presParOf" srcId="{31EE92C8-470F-4D32-B4BF-DEB6D9854D2C}" destId="{A9131D0E-9A46-425E-8C9B-ED578F43E681}" srcOrd="2" destOrd="0" presId="urn:microsoft.com/office/officeart/2005/8/layout/radial2"/>
    <dgm:cxn modelId="{9654E471-A06B-42C6-A858-11FE97A1FE14}" type="presParOf" srcId="{A9131D0E-9A46-425E-8C9B-ED578F43E681}" destId="{B40362E4-8A07-46D6-A6A8-F5B4F8528DDB}" srcOrd="0" destOrd="0" presId="urn:microsoft.com/office/officeart/2005/8/layout/radial2"/>
    <dgm:cxn modelId="{B8306CA7-268A-4B4D-85BD-22798F8D404D}" type="presParOf" srcId="{A9131D0E-9A46-425E-8C9B-ED578F43E681}" destId="{079BAA51-9E42-4C05-B1D2-9181E2EC5EFD}" srcOrd="1" destOrd="0" presId="urn:microsoft.com/office/officeart/2005/8/layout/radial2"/>
    <dgm:cxn modelId="{5DC0637E-7D3B-4D48-B913-573D582DE81A}" type="presParOf" srcId="{31EE92C8-470F-4D32-B4BF-DEB6D9854D2C}" destId="{FCED5AC4-C165-4660-804B-18161C294FA7}" srcOrd="3" destOrd="0" presId="urn:microsoft.com/office/officeart/2005/8/layout/radial2"/>
    <dgm:cxn modelId="{3F891578-4D7F-4126-B79A-6A33CB9A8DCC}" type="presParOf" srcId="{31EE92C8-470F-4D32-B4BF-DEB6D9854D2C}" destId="{B7669395-263F-4671-AB3E-0E0E846AF542}" srcOrd="4" destOrd="0" presId="urn:microsoft.com/office/officeart/2005/8/layout/radial2"/>
    <dgm:cxn modelId="{EADCE82A-B04E-419F-B0E8-EA827C9511DA}" type="presParOf" srcId="{B7669395-263F-4671-AB3E-0E0E846AF542}" destId="{C33EC47B-5FF2-4FE7-B710-C50A038EAB9A}" srcOrd="0" destOrd="0" presId="urn:microsoft.com/office/officeart/2005/8/layout/radial2"/>
    <dgm:cxn modelId="{891B95A0-C448-4154-9D09-B3F74482B362}" type="presParOf" srcId="{B7669395-263F-4671-AB3E-0E0E846AF542}" destId="{FCC50B77-C259-4F0C-B5ED-80B8493690BD}" srcOrd="1" destOrd="0" presId="urn:microsoft.com/office/officeart/2005/8/layout/radial2"/>
    <dgm:cxn modelId="{1C19DAE0-DFAF-42D2-89FE-5E9AFF8CE002}" type="presParOf" srcId="{31EE92C8-470F-4D32-B4BF-DEB6D9854D2C}" destId="{EE24C197-1414-4EB8-8921-22953BF97991}" srcOrd="5" destOrd="0" presId="urn:microsoft.com/office/officeart/2005/8/layout/radial2"/>
    <dgm:cxn modelId="{C89D6F37-354E-4064-BF60-9EC43F4B59F7}" type="presParOf" srcId="{31EE92C8-470F-4D32-B4BF-DEB6D9854D2C}" destId="{5EF884A4-B6A7-4A4C-9BDB-6D460A342C3B}" srcOrd="6" destOrd="0" presId="urn:microsoft.com/office/officeart/2005/8/layout/radial2"/>
    <dgm:cxn modelId="{9CEEFF53-9660-4E23-8D6C-C3AA4144EA2F}" type="presParOf" srcId="{5EF884A4-B6A7-4A4C-9BDB-6D460A342C3B}" destId="{DB3052DC-BDE9-467B-91A5-AE9738EEE5F2}" srcOrd="0" destOrd="0" presId="urn:microsoft.com/office/officeart/2005/8/layout/radial2"/>
    <dgm:cxn modelId="{B31254C8-933E-41C8-BF5A-2FDBB362ADB4}" type="presParOf" srcId="{5EF884A4-B6A7-4A4C-9BDB-6D460A342C3B}" destId="{5FE2E053-EB34-4C9E-BD0E-104271B011C3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83F425-7267-4967-9791-9BDFE6D2CA6F}">
      <dsp:nvSpPr>
        <dsp:cNvPr id="0" name=""/>
        <dsp:cNvSpPr/>
      </dsp:nvSpPr>
      <dsp:spPr>
        <a:xfrm>
          <a:off x="502920" y="0"/>
          <a:ext cx="5699760" cy="4114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CBE562-6BF9-4C9A-A2C3-AFFA788A8BF0}">
      <dsp:nvSpPr>
        <dsp:cNvPr id="0" name=""/>
        <dsp:cNvSpPr/>
      </dsp:nvSpPr>
      <dsp:spPr>
        <a:xfrm>
          <a:off x="227230" y="1234440"/>
          <a:ext cx="2011680" cy="164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Mission and Strategic Priorities</a:t>
          </a:r>
          <a:endParaRPr lang="en-US" sz="2300" kern="1200" dirty="0"/>
        </a:p>
      </dsp:txBody>
      <dsp:txXfrm>
        <a:off x="307577" y="1314787"/>
        <a:ext cx="1850986" cy="1485226"/>
      </dsp:txXfrm>
    </dsp:sp>
    <dsp:sp modelId="{B30AF8D4-5450-4B08-AA4F-8E328E1F4887}">
      <dsp:nvSpPr>
        <dsp:cNvPr id="0" name=""/>
        <dsp:cNvSpPr/>
      </dsp:nvSpPr>
      <dsp:spPr>
        <a:xfrm>
          <a:off x="2346959" y="1234440"/>
          <a:ext cx="2011680" cy="164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Culture</a:t>
          </a:r>
          <a:endParaRPr lang="en-US" sz="2300" kern="1200" dirty="0"/>
        </a:p>
      </dsp:txBody>
      <dsp:txXfrm>
        <a:off x="2427306" y="1314787"/>
        <a:ext cx="1850986" cy="1485226"/>
      </dsp:txXfrm>
    </dsp:sp>
    <dsp:sp modelId="{0F8F4208-F7EA-4AAA-BFE8-CF1351F47C14}">
      <dsp:nvSpPr>
        <dsp:cNvPr id="0" name=""/>
        <dsp:cNvSpPr/>
      </dsp:nvSpPr>
      <dsp:spPr>
        <a:xfrm>
          <a:off x="4466689" y="1234440"/>
          <a:ext cx="2011680" cy="164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Decision Making and Resource Allocation</a:t>
          </a:r>
          <a:endParaRPr lang="en-US" sz="2300" kern="1200" dirty="0"/>
        </a:p>
      </dsp:txBody>
      <dsp:txXfrm>
        <a:off x="4547036" y="1314787"/>
        <a:ext cx="1850986" cy="14852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9BCDED-1553-4F76-9059-974D536E79D0}">
      <dsp:nvSpPr>
        <dsp:cNvPr id="0" name=""/>
        <dsp:cNvSpPr/>
      </dsp:nvSpPr>
      <dsp:spPr>
        <a:xfrm>
          <a:off x="219997" y="11835"/>
          <a:ext cx="4327666" cy="43276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Quantitative Metrics</a:t>
          </a:r>
          <a:endParaRPr lang="en-US" sz="3800" kern="1200" dirty="0"/>
        </a:p>
      </dsp:txBody>
      <dsp:txXfrm>
        <a:off x="824310" y="522160"/>
        <a:ext cx="2495231" cy="3307016"/>
      </dsp:txXfrm>
    </dsp:sp>
    <dsp:sp modelId="{BBE7C034-EF4C-4892-B837-AAAE1590476B}">
      <dsp:nvSpPr>
        <dsp:cNvPr id="0" name=""/>
        <dsp:cNvSpPr/>
      </dsp:nvSpPr>
      <dsp:spPr>
        <a:xfrm>
          <a:off x="3339036" y="11835"/>
          <a:ext cx="4327666" cy="43276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Qualitative Evidence</a:t>
          </a:r>
          <a:endParaRPr lang="en-US" sz="3800" kern="1200" dirty="0"/>
        </a:p>
      </dsp:txBody>
      <dsp:txXfrm>
        <a:off x="4567157" y="522160"/>
        <a:ext cx="2495231" cy="33070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24C197-1414-4EB8-8921-22953BF97991}">
      <dsp:nvSpPr>
        <dsp:cNvPr id="0" name=""/>
        <dsp:cNvSpPr/>
      </dsp:nvSpPr>
      <dsp:spPr>
        <a:xfrm rot="1989871">
          <a:off x="2712901" y="2989664"/>
          <a:ext cx="1364653" cy="48164"/>
        </a:xfrm>
        <a:custGeom>
          <a:avLst/>
          <a:gdLst/>
          <a:ahLst/>
          <a:cxnLst/>
          <a:rect l="0" t="0" r="0" b="0"/>
          <a:pathLst>
            <a:path>
              <a:moveTo>
                <a:pt x="0" y="24082"/>
              </a:moveTo>
              <a:lnTo>
                <a:pt x="1364653" y="240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D5AC4-C165-4660-804B-18161C294FA7}">
      <dsp:nvSpPr>
        <dsp:cNvPr id="0" name=""/>
        <dsp:cNvSpPr/>
      </dsp:nvSpPr>
      <dsp:spPr>
        <a:xfrm>
          <a:off x="2824050" y="2133722"/>
          <a:ext cx="740280" cy="48164"/>
        </a:xfrm>
        <a:custGeom>
          <a:avLst/>
          <a:gdLst/>
          <a:ahLst/>
          <a:cxnLst/>
          <a:rect l="0" t="0" r="0" b="0"/>
          <a:pathLst>
            <a:path>
              <a:moveTo>
                <a:pt x="0" y="24082"/>
              </a:moveTo>
              <a:lnTo>
                <a:pt x="740280" y="240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5F0171-B42A-4561-BD3E-8CFBB36E37BF}">
      <dsp:nvSpPr>
        <dsp:cNvPr id="0" name=""/>
        <dsp:cNvSpPr/>
      </dsp:nvSpPr>
      <dsp:spPr>
        <a:xfrm rot="19094763">
          <a:off x="2724600" y="1213652"/>
          <a:ext cx="783100" cy="48164"/>
        </a:xfrm>
        <a:custGeom>
          <a:avLst/>
          <a:gdLst/>
          <a:ahLst/>
          <a:cxnLst/>
          <a:rect l="0" t="0" r="0" b="0"/>
          <a:pathLst>
            <a:path>
              <a:moveTo>
                <a:pt x="0" y="24082"/>
              </a:moveTo>
              <a:lnTo>
                <a:pt x="783100" y="240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6F047-E415-4FDA-969D-698D067888C4}">
      <dsp:nvSpPr>
        <dsp:cNvPr id="0" name=""/>
        <dsp:cNvSpPr/>
      </dsp:nvSpPr>
      <dsp:spPr>
        <a:xfrm>
          <a:off x="1030288" y="1102650"/>
          <a:ext cx="2110308" cy="2110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0362E4-8A07-46D6-A6A8-F5B4F8528DDB}">
      <dsp:nvSpPr>
        <dsp:cNvPr id="0" name=""/>
        <dsp:cNvSpPr/>
      </dsp:nvSpPr>
      <dsp:spPr>
        <a:xfrm>
          <a:off x="3265954" y="-2023"/>
          <a:ext cx="1154644" cy="11813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Internal</a:t>
          </a:r>
          <a:endParaRPr lang="en-US" sz="1900" kern="1200" dirty="0"/>
        </a:p>
      </dsp:txBody>
      <dsp:txXfrm>
        <a:off x="3435048" y="170984"/>
        <a:ext cx="816456" cy="835352"/>
      </dsp:txXfrm>
    </dsp:sp>
    <dsp:sp modelId="{079BAA51-9E42-4C05-B1D2-9181E2EC5EFD}">
      <dsp:nvSpPr>
        <dsp:cNvPr id="0" name=""/>
        <dsp:cNvSpPr/>
      </dsp:nvSpPr>
      <dsp:spPr>
        <a:xfrm>
          <a:off x="4585499" y="11337"/>
          <a:ext cx="1731966" cy="1181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Creating culture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Rewards and incentives</a:t>
          </a:r>
          <a:endParaRPr lang="en-US" sz="1600" kern="1200" dirty="0"/>
        </a:p>
      </dsp:txBody>
      <dsp:txXfrm>
        <a:off x="4585499" y="11337"/>
        <a:ext cx="1731966" cy="1181366"/>
      </dsp:txXfrm>
    </dsp:sp>
    <dsp:sp modelId="{C33EC47B-5FF2-4FE7-B710-C50A038EAB9A}">
      <dsp:nvSpPr>
        <dsp:cNvPr id="0" name=""/>
        <dsp:cNvSpPr/>
      </dsp:nvSpPr>
      <dsp:spPr>
        <a:xfrm>
          <a:off x="3564330" y="1524712"/>
          <a:ext cx="1266185" cy="12661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External </a:t>
          </a:r>
          <a:endParaRPr lang="en-US" sz="1900" kern="1200" dirty="0"/>
        </a:p>
      </dsp:txBody>
      <dsp:txXfrm>
        <a:off x="3749759" y="1710141"/>
        <a:ext cx="895327" cy="895327"/>
      </dsp:txXfrm>
    </dsp:sp>
    <dsp:sp modelId="{FCC50B77-C259-4F0C-B5ED-80B8493690BD}">
      <dsp:nvSpPr>
        <dsp:cNvPr id="0" name=""/>
        <dsp:cNvSpPr/>
      </dsp:nvSpPr>
      <dsp:spPr>
        <a:xfrm>
          <a:off x="4957134" y="1524712"/>
          <a:ext cx="1899277" cy="1266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Recruiting students and faculty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Media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Business/Industry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Alumni and Donors</a:t>
          </a:r>
          <a:endParaRPr lang="en-US" sz="1600" kern="1200" dirty="0"/>
        </a:p>
      </dsp:txBody>
      <dsp:txXfrm>
        <a:off x="4957134" y="1524712"/>
        <a:ext cx="1899277" cy="1266185"/>
      </dsp:txXfrm>
    </dsp:sp>
    <dsp:sp modelId="{DB3052DC-BDE9-467B-91A5-AE9738EEE5F2}">
      <dsp:nvSpPr>
        <dsp:cNvPr id="0" name=""/>
        <dsp:cNvSpPr/>
      </dsp:nvSpPr>
      <dsp:spPr>
        <a:xfrm>
          <a:off x="3878387" y="3085277"/>
          <a:ext cx="1190150" cy="12661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AACSB</a:t>
          </a:r>
          <a:endParaRPr lang="en-US" sz="1900" kern="1200" dirty="0"/>
        </a:p>
      </dsp:txBody>
      <dsp:txXfrm>
        <a:off x="4052680" y="3270706"/>
        <a:ext cx="841564" cy="895327"/>
      </dsp:txXfrm>
    </dsp:sp>
    <dsp:sp modelId="{5FE2E053-EB34-4C9E-BD0E-104271B011C3}">
      <dsp:nvSpPr>
        <dsp:cNvPr id="0" name=""/>
        <dsp:cNvSpPr/>
      </dsp:nvSpPr>
      <dsp:spPr>
        <a:xfrm>
          <a:off x="5290199" y="3085277"/>
          <a:ext cx="1785225" cy="1266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Exec. Summary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Each of the Standards</a:t>
          </a:r>
          <a:endParaRPr lang="en-US" sz="1600" kern="1200" dirty="0"/>
        </a:p>
      </dsp:txBody>
      <dsp:txXfrm>
        <a:off x="5290199" y="3085277"/>
        <a:ext cx="1785225" cy="1266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0.33721</cdr:x>
      <cdr:y>0.21331</cdr:y>
    </cdr:from>
    <cdr:to>
      <cdr:x>0.47674</cdr:x>
      <cdr:y>0.42559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09800" y="91885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0.17756</cdr:x>
      <cdr:y>0.55778</cdr:y>
    </cdr:from>
    <cdr:to>
      <cdr:x>0.31709</cdr:x>
      <cdr:y>0.77005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163584" y="240267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Teaching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0.25998</cdr:x>
      <cdr:y>0.78772</cdr:y>
    </cdr:from>
    <cdr:to>
      <cdr:x>0.39951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703673" y="339318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Experiential</a:t>
          </a:r>
        </a:p>
        <a:p xmlns:a="http://schemas.openxmlformats.org/drawingml/2006/main">
          <a:r>
            <a:rPr lang="en-US" dirty="0" smtClean="0"/>
            <a:t>Opportunities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170764" cy="482027"/>
          </a:xfrm>
          <a:prstGeom prst="rect">
            <a:avLst/>
          </a:prstGeom>
        </p:spPr>
        <p:txBody>
          <a:bodyPr vert="horz" lIns="94841" tIns="47419" rIns="94841" bIns="4741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175"/>
            <a:ext cx="3170764" cy="482027"/>
          </a:xfrm>
          <a:prstGeom prst="rect">
            <a:avLst/>
          </a:prstGeom>
        </p:spPr>
        <p:txBody>
          <a:bodyPr vert="horz" lIns="94841" tIns="47419" rIns="94841" bIns="4741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Copyright 2015 AACSB International. Do not duplicate without written permission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224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69920" cy="480060"/>
          </a:xfrm>
          <a:prstGeom prst="rect">
            <a:avLst/>
          </a:prstGeom>
        </p:spPr>
        <p:txBody>
          <a:bodyPr vert="horz" lIns="95884" tIns="47941" rIns="95884" bIns="47941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0" y="2"/>
            <a:ext cx="3169920" cy="480060"/>
          </a:xfrm>
          <a:prstGeom prst="rect">
            <a:avLst/>
          </a:prstGeom>
        </p:spPr>
        <p:txBody>
          <a:bodyPr vert="horz" lIns="95884" tIns="47941" rIns="95884" bIns="47941" rtlCol="0"/>
          <a:lstStyle>
            <a:lvl1pPr algn="r">
              <a:defRPr sz="1200"/>
            </a:lvl1pPr>
          </a:lstStyle>
          <a:p>
            <a:pPr>
              <a:defRPr/>
            </a:pPr>
            <a:fld id="{B8AA2007-2C8C-48FD-B565-485C2ACA74EA}" type="datetimeFigureOut">
              <a:rPr lang="en-US"/>
              <a:pPr>
                <a:defRPr/>
              </a:pPr>
              <a:t>10/24/2016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884" tIns="47941" rIns="95884" bIns="4794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5884" tIns="47941" rIns="95884" bIns="4794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5884" tIns="47941" rIns="95884" bIns="4794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0" y="9119475"/>
            <a:ext cx="3169920" cy="480060"/>
          </a:xfrm>
          <a:prstGeom prst="rect">
            <a:avLst/>
          </a:prstGeom>
        </p:spPr>
        <p:txBody>
          <a:bodyPr vert="horz" lIns="95884" tIns="47941" rIns="95884" bIns="47941" rtlCol="0" anchor="b"/>
          <a:lstStyle>
            <a:lvl1pPr algn="r">
              <a:defRPr sz="1200"/>
            </a:lvl1pPr>
          </a:lstStyle>
          <a:p>
            <a:pPr>
              <a:defRPr/>
            </a:pPr>
            <a:fld id="{EA3BC3C2-1634-4094-A720-5B75382C20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13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3BC3C2-1634-4094-A720-5B75382C209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28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3BC3C2-1634-4094-A720-5B75382C209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700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3BC3C2-1634-4094-A720-5B75382C209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47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8357-8346-4E6D-AABD-22921CF2446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3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3706" y="5811838"/>
            <a:ext cx="653143" cy="365125"/>
          </a:xfrm>
        </p:spPr>
        <p:txBody>
          <a:bodyPr/>
          <a:lstStyle/>
          <a:p>
            <a:pPr>
              <a:defRPr/>
            </a:pPr>
            <a:fld id="{E075772F-B417-4FC5-AB32-C3103C5C1F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7951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3706" y="5811838"/>
            <a:ext cx="653143" cy="365125"/>
          </a:xfrm>
        </p:spPr>
        <p:txBody>
          <a:bodyPr/>
          <a:lstStyle/>
          <a:p>
            <a:pPr>
              <a:defRPr/>
            </a:pPr>
            <a:fld id="{E075772F-B417-4FC5-AB32-C3103C5C1F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03178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3706" y="5811838"/>
            <a:ext cx="653143" cy="365125"/>
          </a:xfrm>
        </p:spPr>
        <p:txBody>
          <a:bodyPr/>
          <a:lstStyle/>
          <a:p>
            <a:pPr>
              <a:defRPr/>
            </a:pPr>
            <a:fld id="{E075772F-B417-4FC5-AB32-C3103C5C1F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4595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3706" y="5811838"/>
            <a:ext cx="653143" cy="365125"/>
          </a:xfrm>
        </p:spPr>
        <p:txBody>
          <a:bodyPr/>
          <a:lstStyle/>
          <a:p>
            <a:pPr>
              <a:defRPr/>
            </a:pPr>
            <a:fld id="{E075772F-B417-4FC5-AB32-C3103C5C1F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21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641D-E4E2-4EA6-89D0-751E13D3BDE0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3706" y="5811838"/>
            <a:ext cx="653143" cy="365125"/>
          </a:xfrm>
        </p:spPr>
        <p:txBody>
          <a:bodyPr/>
          <a:lstStyle/>
          <a:p>
            <a:fld id="{567FA27A-76B6-489F-BCB8-C2EC434382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27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3706" y="5811838"/>
            <a:ext cx="653143" cy="365125"/>
          </a:xfrm>
        </p:spPr>
        <p:txBody>
          <a:bodyPr/>
          <a:lstStyle/>
          <a:p>
            <a:pPr>
              <a:defRPr/>
            </a:pPr>
            <a:fld id="{E075772F-B417-4FC5-AB32-C3103C5C1F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82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75772F-B417-4FC5-AB32-C3103C5C1F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91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6" r:id="rId2"/>
    <p:sldLayoutId id="2147483747" r:id="rId3"/>
    <p:sldLayoutId id="2147483756" r:id="rId4"/>
    <p:sldLayoutId id="2147483795" r:id="rId5"/>
    <p:sldLayoutId id="2147483796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1390964"/>
            <a:ext cx="7886700" cy="13255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Demonstrating Your B-School’s Impact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to AACSB and Other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Stakeholders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pPr>
              <a:defRPr/>
            </a:pPr>
            <a:fld id="{F3AE64FE-D87F-46FC-AF09-5558DC4B7ED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628650" y="3429000"/>
            <a:ext cx="8134350" cy="8382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Middle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Atlantic Association of Colleges of Business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</a:p>
          <a:p>
            <a:pPr marL="0" indent="0" algn="ctr">
              <a:buNone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October 27, 2016</a:t>
            </a:r>
          </a:p>
          <a:p>
            <a:pPr marL="0" indent="0" algn="ctr">
              <a:buNone/>
              <a:defRPr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5E406-A854-436E-92BB-104E85F43B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0" y="404812"/>
            <a:ext cx="7772400" cy="1347788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  Impact Survey: Responses</a:t>
            </a:r>
            <a:endParaRPr lang="en-US" sz="3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phic.php?BackendID=906aab0d5e14d4054245fc40e9591969416b2e1423a4ce3ef428a1807076a0b4&amp;IM=REV_bsl3NgajtxpGnVH_RP_eCGWa0U9xqh3eiF.png&amp;cachedgraphsec=true"/>
          <p:cNvPicPr/>
          <p:nvPr/>
        </p:nvPicPr>
        <p:blipFill>
          <a:blip r:embed="rId2"/>
          <a:stretch>
            <a:fillRect/>
          </a:stretch>
        </p:blipFill>
        <p:spPr>
          <a:xfrm>
            <a:off x="609600" y="1219200"/>
            <a:ext cx="7391400" cy="502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4079" y="81909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ym typeface="Wingdings" panose="05000000000000000000" pitchFamily="2" charset="2"/>
              </a:rPr>
              <a:t>62 Participating Countries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6020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Survey Q5:  Overall, how well do you feel your school’s actual impact aligns with its intended impact?</a:t>
            </a:r>
          </a:p>
          <a:p>
            <a:endParaRPr lang="en-US" sz="3600" dirty="0"/>
          </a:p>
          <a:p>
            <a:r>
              <a:rPr lang="en-US" sz="3600" dirty="0" smtClean="0"/>
              <a:t>Avg. Response = 3.60/5.00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AEFC9-FF19-47F8-A11E-F558BB9EE57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190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0437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Survey Q6:  In </a:t>
            </a:r>
            <a:r>
              <a:rPr lang="en-US" sz="3200" b="1" dirty="0"/>
              <a:t>five years, do you anticipate that the relative importance of your school’s intended impact </a:t>
            </a:r>
            <a:r>
              <a:rPr lang="en-US" sz="3200" b="1" dirty="0" smtClean="0"/>
              <a:t>will </a:t>
            </a:r>
            <a:r>
              <a:rPr lang="en-US" sz="3200" b="1" dirty="0"/>
              <a:t>change significantly?</a:t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2201862"/>
            <a:ext cx="7886700" cy="4351338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Yes – 61% (314)</a:t>
            </a:r>
          </a:p>
          <a:p>
            <a:r>
              <a:rPr lang="en-US" dirty="0" smtClean="0"/>
              <a:t>No – 39% (200)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AE64FE-D87F-46FC-AF09-5558DC4B7ED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887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 smtClean="0"/>
              <a:t>Survey Q7:  How do you think it will change? (</a:t>
            </a:r>
            <a:r>
              <a:rPr lang="en-US" sz="3000" b="1" dirty="0"/>
              <a:t>m</a:t>
            </a:r>
            <a:r>
              <a:rPr lang="en-US" sz="3000" b="1" dirty="0" smtClean="0"/>
              <a:t>ost </a:t>
            </a:r>
            <a:r>
              <a:rPr lang="en-US" sz="3000" b="1" dirty="0"/>
              <a:t>m</a:t>
            </a:r>
            <a:r>
              <a:rPr lang="en-US" sz="3000" b="1" dirty="0" smtClean="0"/>
              <a:t>entions)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400" dirty="0" smtClean="0"/>
              <a:t>Greater exec education, non-degree/certificate, and life-long learning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400" dirty="0" smtClean="0"/>
              <a:t>More partnerships, collaboration, and engagement 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2000" dirty="0" smtClean="0"/>
              <a:t>with industry, community, alumni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400" dirty="0" smtClean="0"/>
              <a:t>Stronger research focus 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400" dirty="0" smtClean="0"/>
              <a:t>More applied research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400" dirty="0" smtClean="0"/>
              <a:t>More use of technology (blended programs, on-line)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2400" dirty="0" smtClean="0"/>
              <a:t>More international/regional/local focus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87835-8D9F-4C71-BCAD-8B1AC2D642B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47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560637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going on at your school regarding impact and changing directions for impact?  </a:t>
            </a:r>
            <a:b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pPr>
              <a:defRPr/>
            </a:pPr>
            <a:fld id="{F3AE64FE-D87F-46FC-AF09-5558DC4B7ED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780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1828800"/>
            <a:ext cx="7886700" cy="13255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Your Mission 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Stakeholder Impact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pPr>
              <a:defRPr/>
            </a:pPr>
            <a:fld id="{F3AE64FE-D87F-46FC-AF09-5558DC4B7ED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17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1561352"/>
              </p:ext>
            </p:extLst>
          </p:nvPr>
        </p:nvGraphicFramePr>
        <p:xfrm>
          <a:off x="1143000" y="1295400"/>
          <a:ext cx="6705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384A8-F75E-43B2-AB69-069CBCA50CA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66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AACSB Guidelines for Research Impact*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Start with the mission, and be authentic – who are you in history, culture, marketplace, size/resources, SWOT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Define </a:t>
            </a:r>
            <a:r>
              <a:rPr lang="en-US" sz="2400" dirty="0" smtClean="0"/>
              <a:t>impact expectations </a:t>
            </a:r>
            <a:r>
              <a:rPr lang="en-US" sz="2400" dirty="0" smtClean="0"/>
              <a:t>at the </a:t>
            </a:r>
            <a:r>
              <a:rPr lang="en-US" sz="2400" b="1" i="1" dirty="0" smtClean="0">
                <a:solidFill>
                  <a:schemeClr val="tx1"/>
                </a:solidFill>
              </a:rPr>
              <a:t>school level</a:t>
            </a:r>
            <a:r>
              <a:rPr lang="en-US" sz="2400" dirty="0" smtClean="0"/>
              <a:t>, not the individual or unit level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Engage faculty (and stakeholders) in defining “impact”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Explore a range of measures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Communicate what was learned – internally and externally</a:t>
            </a:r>
          </a:p>
          <a:p>
            <a:pPr marL="0" indent="0">
              <a:buNone/>
            </a:pPr>
            <a:r>
              <a:rPr lang="en-US" dirty="0" smtClean="0"/>
              <a:t>* </a:t>
            </a:r>
            <a:r>
              <a:rPr lang="en-US" sz="1200" dirty="0" smtClean="0"/>
              <a:t>Summary from Impact </a:t>
            </a:r>
            <a:r>
              <a:rPr lang="en-US" sz="1200" dirty="0"/>
              <a:t>of Research: A Guide for Business Schools http://www.aacsb.edu/~/media/AACSB/Publications/research-reports/impact-of-research-exploratory-study.ashx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384A8-F75E-43B2-AB69-069CBCA50CA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32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609600" y="429683"/>
            <a:ext cx="80772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112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112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112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112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11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11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11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l">
              <a:defRPr/>
            </a:pPr>
            <a:r>
              <a:rPr lang="en-US" sz="3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</a:t>
            </a:r>
            <a:r>
              <a:rPr lang="en-US" sz="3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B-School Should Identify</a:t>
            </a:r>
            <a:r>
              <a:rPr lang="en-US" sz="3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8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5"/>
          <p:cNvSpPr txBox="1">
            <a:spLocks/>
          </p:cNvSpPr>
          <p:nvPr/>
        </p:nvSpPr>
        <p:spPr>
          <a:xfrm>
            <a:off x="762000" y="1828800"/>
            <a:ext cx="7772400" cy="4267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sz="3000" kern="0" dirty="0">
                <a:latin typeface="Arial" panose="020B0604020202020204" pitchFamily="34" charset="0"/>
                <a:cs typeface="Arial" panose="020B0604020202020204" pitchFamily="34" charset="0"/>
              </a:rPr>
              <a:t>The intended constituent group(s) </a:t>
            </a:r>
            <a:r>
              <a:rPr lang="en-US" sz="3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or stakeholder groups for impact</a:t>
            </a:r>
            <a:endParaRPr lang="en-US" sz="3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3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The activities associated with each group</a:t>
            </a:r>
          </a:p>
          <a:p>
            <a:pPr>
              <a:defRPr/>
            </a:pPr>
            <a:r>
              <a:rPr lang="en-US" sz="3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intended outcomes on each relevant constituent </a:t>
            </a:r>
            <a:r>
              <a:rPr lang="en-US" sz="3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group </a:t>
            </a:r>
          </a:p>
          <a:p>
            <a:pPr>
              <a:defRPr/>
            </a:pPr>
            <a:r>
              <a:rPr lang="en-US" sz="3000" kern="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uccess metrics</a:t>
            </a:r>
            <a:endParaRPr lang="en-US" sz="3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3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337E1-4DC3-4128-A69B-DF8752FEDC2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631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Frameworks to describe what you impact: potential tools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49462"/>
            <a:ext cx="7886700" cy="4351338"/>
          </a:xfrm>
        </p:spPr>
        <p:txBody>
          <a:bodyPr>
            <a:normAutofit/>
          </a:bodyPr>
          <a:lstStyle/>
          <a:p>
            <a:r>
              <a:rPr lang="en-US" sz="3000" dirty="0" smtClean="0"/>
              <a:t>What is your point of reference:</a:t>
            </a:r>
          </a:p>
          <a:p>
            <a:pPr lvl="1"/>
            <a:r>
              <a:rPr lang="en-US" sz="2600" dirty="0" smtClean="0"/>
              <a:t>Activities</a:t>
            </a:r>
          </a:p>
          <a:p>
            <a:pPr lvl="1"/>
            <a:r>
              <a:rPr lang="en-US" sz="2600" dirty="0" smtClean="0"/>
              <a:t>Stakeholders</a:t>
            </a:r>
          </a:p>
          <a:p>
            <a:r>
              <a:rPr lang="en-US" sz="3000" dirty="0" smtClean="0"/>
              <a:t>How to represent impact</a:t>
            </a:r>
          </a:p>
          <a:p>
            <a:pPr lvl="1"/>
            <a:r>
              <a:rPr lang="en-US" sz="2600" dirty="0" smtClean="0"/>
              <a:t>Radar or spider charts</a:t>
            </a:r>
          </a:p>
          <a:p>
            <a:pPr lvl="1"/>
            <a:r>
              <a:rPr lang="en-US" sz="2600" dirty="0" smtClean="0"/>
              <a:t>Tables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384A8-F75E-43B2-AB69-069CBCA50CA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990600"/>
            <a:ext cx="7886700" cy="1325563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One day AACSB called…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5791200"/>
            <a:ext cx="2057400" cy="365125"/>
          </a:xfrm>
        </p:spPr>
        <p:txBody>
          <a:bodyPr/>
          <a:lstStyle/>
          <a:p>
            <a:pPr>
              <a:defRPr/>
            </a:pPr>
            <a:fld id="{F3AE64FE-D87F-46FC-AF09-5558DC4B7E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133600"/>
            <a:ext cx="41148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04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13"/>
          <p:cNvSpPr txBox="1"/>
          <p:nvPr/>
        </p:nvSpPr>
        <p:spPr>
          <a:xfrm>
            <a:off x="1073019" y="4569867"/>
            <a:ext cx="1416633" cy="3784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Outreach</a:t>
            </a:r>
          </a:p>
        </p:txBody>
      </p:sp>
      <p:sp>
        <p:nvSpPr>
          <p:cNvPr id="6" name="Shape 115"/>
          <p:cNvSpPr txBox="1"/>
          <p:nvPr/>
        </p:nvSpPr>
        <p:spPr>
          <a:xfrm>
            <a:off x="7105291" y="903838"/>
            <a:ext cx="1235459" cy="3784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Teaching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8" name="Shape 117"/>
          <p:cNvSpPr txBox="1"/>
          <p:nvPr/>
        </p:nvSpPr>
        <p:spPr>
          <a:xfrm>
            <a:off x="1108329" y="1055019"/>
            <a:ext cx="1405765" cy="3785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Research</a:t>
            </a:r>
          </a:p>
        </p:txBody>
      </p:sp>
      <p:sp>
        <p:nvSpPr>
          <p:cNvPr id="10" name="Shape 115"/>
          <p:cNvSpPr txBox="1"/>
          <p:nvPr/>
        </p:nvSpPr>
        <p:spPr>
          <a:xfrm>
            <a:off x="7286156" y="4564744"/>
            <a:ext cx="1134841" cy="3784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Service</a:t>
            </a:r>
          </a:p>
        </p:txBody>
      </p:sp>
      <p:sp>
        <p:nvSpPr>
          <p:cNvPr id="2" name="Arc 1"/>
          <p:cNvSpPr/>
          <p:nvPr/>
        </p:nvSpPr>
        <p:spPr bwMode="auto">
          <a:xfrm rot="20857287">
            <a:off x="4317275" y="709450"/>
            <a:ext cx="2846492" cy="3048499"/>
          </a:xfrm>
          <a:prstGeom prst="arc">
            <a:avLst>
              <a:gd name="adj1" fmla="val 16185448"/>
              <a:gd name="adj2" fmla="val 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9" name="Arc 8"/>
          <p:cNvSpPr/>
          <p:nvPr/>
        </p:nvSpPr>
        <p:spPr bwMode="auto">
          <a:xfrm rot="5157861">
            <a:off x="4386784" y="2547660"/>
            <a:ext cx="2846492" cy="3048499"/>
          </a:xfrm>
          <a:prstGeom prst="arc">
            <a:avLst>
              <a:gd name="adj1" fmla="val 16185448"/>
              <a:gd name="adj2" fmla="val 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11" name="Arc 10"/>
          <p:cNvSpPr/>
          <p:nvPr/>
        </p:nvSpPr>
        <p:spPr bwMode="auto">
          <a:xfrm rot="15658864">
            <a:off x="2259531" y="709451"/>
            <a:ext cx="2846492" cy="3048499"/>
          </a:xfrm>
          <a:prstGeom prst="arc">
            <a:avLst>
              <a:gd name="adj1" fmla="val 16185448"/>
              <a:gd name="adj2" fmla="val 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12" name="Arc 11"/>
          <p:cNvSpPr/>
          <p:nvPr/>
        </p:nvSpPr>
        <p:spPr bwMode="auto">
          <a:xfrm rot="11074778">
            <a:off x="2230720" y="2489984"/>
            <a:ext cx="2846492" cy="3048499"/>
          </a:xfrm>
          <a:prstGeom prst="arc">
            <a:avLst>
              <a:gd name="adj1" fmla="val 16185448"/>
              <a:gd name="adj2" fmla="val 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pPr>
              <a:defRPr/>
            </a:pPr>
            <a:fld id="{426384A8-F75E-43B2-AB69-069CBCA50CA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1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13556"/>
              </p:ext>
            </p:extLst>
          </p:nvPr>
        </p:nvGraphicFramePr>
        <p:xfrm>
          <a:off x="1600200" y="1062347"/>
          <a:ext cx="6553200" cy="4307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9617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800"/>
            <a:ext cx="7886700" cy="1325563"/>
          </a:xfrm>
        </p:spPr>
        <p:txBody>
          <a:bodyPr>
            <a:normAutofit/>
          </a:bodyPr>
          <a:lstStyle/>
          <a:p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Activity-Based Mission Impact Table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pPr>
              <a:defRPr/>
            </a:pPr>
            <a:fld id="{426384A8-F75E-43B2-AB69-069CBCA50CA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67617877"/>
              </p:ext>
            </p:extLst>
          </p:nvPr>
        </p:nvGraphicFramePr>
        <p:xfrm>
          <a:off x="762000" y="1524000"/>
          <a:ext cx="8001000" cy="46482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00200"/>
                <a:gridCol w="1600200"/>
                <a:gridCol w="1600200"/>
                <a:gridCol w="1600200"/>
                <a:gridCol w="1600200"/>
              </a:tblGrid>
              <a:tr h="526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What </a:t>
                      </a:r>
                      <a:r>
                        <a:rPr lang="en-US" sz="1400" dirty="0" smtClean="0">
                          <a:effectLst/>
                        </a:rPr>
                        <a:t>we do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Who do we </a:t>
                      </a:r>
                      <a:r>
                        <a:rPr lang="en-US" sz="1400" dirty="0" smtClean="0">
                          <a:effectLst/>
                        </a:rPr>
                        <a:t>Impact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How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Potential Measure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Frequency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Teaching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7608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608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608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6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Research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608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608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608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6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Service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608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608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608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6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Outreach 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608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608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59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What the Mission States</a:t>
            </a:r>
            <a:endParaRPr lang="en-US" sz="4000" b="1" dirty="0"/>
          </a:p>
        </p:txBody>
      </p:sp>
      <p:graphicFrame>
        <p:nvGraphicFramePr>
          <p:cNvPr id="13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56287"/>
              </p:ext>
            </p:extLst>
          </p:nvPr>
        </p:nvGraphicFramePr>
        <p:xfrm>
          <a:off x="3962400" y="1825625"/>
          <a:ext cx="455295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384A8-F75E-43B2-AB69-069CBCA50CA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2590800"/>
            <a:ext cx="2971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kern="0" dirty="0"/>
              <a:t>….a rigorous grounding in the principles of business by </a:t>
            </a:r>
            <a:r>
              <a:rPr lang="en-US" sz="1800" kern="0" dirty="0" smtClean="0"/>
              <a:t>bringing </a:t>
            </a:r>
            <a:r>
              <a:rPr lang="en-US" sz="1800" kern="0" dirty="0"/>
              <a:t>real-world perspective into the classroom.</a:t>
            </a:r>
          </a:p>
          <a:p>
            <a:endParaRPr lang="en-US" sz="1800" kern="0" dirty="0"/>
          </a:p>
        </p:txBody>
      </p:sp>
      <p:sp>
        <p:nvSpPr>
          <p:cNvPr id="6" name="Shape 113"/>
          <p:cNvSpPr txBox="1"/>
          <p:nvPr/>
        </p:nvSpPr>
        <p:spPr>
          <a:xfrm>
            <a:off x="2826039" y="5297149"/>
            <a:ext cx="1416633" cy="3784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Outreach</a:t>
            </a:r>
          </a:p>
        </p:txBody>
      </p:sp>
      <p:sp>
        <p:nvSpPr>
          <p:cNvPr id="7" name="Shape 115"/>
          <p:cNvSpPr txBox="1"/>
          <p:nvPr/>
        </p:nvSpPr>
        <p:spPr>
          <a:xfrm>
            <a:off x="7719578" y="1381427"/>
            <a:ext cx="1235459" cy="3784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Teaching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Shape 117"/>
          <p:cNvSpPr txBox="1"/>
          <p:nvPr/>
        </p:nvSpPr>
        <p:spPr>
          <a:xfrm>
            <a:off x="3056581" y="1828371"/>
            <a:ext cx="1405765" cy="3785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</a:t>
            </a:r>
          </a:p>
        </p:txBody>
      </p:sp>
      <p:sp>
        <p:nvSpPr>
          <p:cNvPr id="9" name="Arc 8"/>
          <p:cNvSpPr/>
          <p:nvPr/>
        </p:nvSpPr>
        <p:spPr bwMode="auto">
          <a:xfrm rot="20857287">
            <a:off x="5631608" y="1846220"/>
            <a:ext cx="2846492" cy="3048499"/>
          </a:xfrm>
          <a:prstGeom prst="arc">
            <a:avLst>
              <a:gd name="adj1" fmla="val 16185448"/>
              <a:gd name="adj2" fmla="val 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10" name="Arc 9"/>
          <p:cNvSpPr/>
          <p:nvPr/>
        </p:nvSpPr>
        <p:spPr bwMode="auto">
          <a:xfrm rot="5157861">
            <a:off x="5477711" y="2886508"/>
            <a:ext cx="2846492" cy="3048499"/>
          </a:xfrm>
          <a:prstGeom prst="arc">
            <a:avLst>
              <a:gd name="adj1" fmla="val 16185448"/>
              <a:gd name="adj2" fmla="val 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11" name="Arc 10"/>
          <p:cNvSpPr/>
          <p:nvPr/>
        </p:nvSpPr>
        <p:spPr bwMode="auto">
          <a:xfrm rot="15658864">
            <a:off x="3959234" y="1812235"/>
            <a:ext cx="2846492" cy="3048499"/>
          </a:xfrm>
          <a:prstGeom prst="arc">
            <a:avLst>
              <a:gd name="adj1" fmla="val 16185448"/>
              <a:gd name="adj2" fmla="val 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12" name="Arc 11"/>
          <p:cNvSpPr/>
          <p:nvPr/>
        </p:nvSpPr>
        <p:spPr bwMode="auto">
          <a:xfrm rot="11074778">
            <a:off x="3818795" y="2902915"/>
            <a:ext cx="2846492" cy="3048499"/>
          </a:xfrm>
          <a:prstGeom prst="arc">
            <a:avLst>
              <a:gd name="adj1" fmla="val 16185448"/>
              <a:gd name="adj2" fmla="val 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15" name="Shape 115"/>
          <p:cNvSpPr txBox="1"/>
          <p:nvPr/>
        </p:nvSpPr>
        <p:spPr>
          <a:xfrm>
            <a:off x="8066689" y="5486388"/>
            <a:ext cx="1134841" cy="3784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</a:t>
            </a:r>
          </a:p>
        </p:txBody>
      </p:sp>
    </p:spTree>
    <p:extLst>
      <p:ext uri="{BB962C8B-B14F-4D97-AF65-F5344CB8AC3E}">
        <p14:creationId xmlns:p14="http://schemas.microsoft.com/office/powerpoint/2010/main" val="23395943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Overlay Actual</a:t>
            </a:r>
            <a:endParaRPr lang="en-US" sz="4000" b="1" dirty="0"/>
          </a:p>
        </p:txBody>
      </p:sp>
      <p:graphicFrame>
        <p:nvGraphicFramePr>
          <p:cNvPr id="13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488913"/>
              </p:ext>
            </p:extLst>
          </p:nvPr>
        </p:nvGraphicFramePr>
        <p:xfrm>
          <a:off x="3701634" y="1825625"/>
          <a:ext cx="481371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384A8-F75E-43B2-AB69-069CBCA50CA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2590800"/>
            <a:ext cx="2971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kern="0" dirty="0"/>
              <a:t>….a rigorous grounding in the principles of business by </a:t>
            </a:r>
            <a:r>
              <a:rPr lang="en-US" sz="1800" kern="0" dirty="0" smtClean="0"/>
              <a:t>bringing </a:t>
            </a:r>
            <a:r>
              <a:rPr lang="en-US" sz="1800" kern="0" dirty="0"/>
              <a:t>real-world perspective into the classroom.</a:t>
            </a:r>
          </a:p>
          <a:p>
            <a:endParaRPr lang="en-US" sz="1800" kern="0" dirty="0"/>
          </a:p>
        </p:txBody>
      </p:sp>
      <p:sp>
        <p:nvSpPr>
          <p:cNvPr id="6" name="Shape 113"/>
          <p:cNvSpPr txBox="1"/>
          <p:nvPr/>
        </p:nvSpPr>
        <p:spPr>
          <a:xfrm>
            <a:off x="2826039" y="5297149"/>
            <a:ext cx="1416633" cy="3784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Outreach</a:t>
            </a:r>
          </a:p>
        </p:txBody>
      </p:sp>
      <p:sp>
        <p:nvSpPr>
          <p:cNvPr id="7" name="Shape 115"/>
          <p:cNvSpPr txBox="1"/>
          <p:nvPr/>
        </p:nvSpPr>
        <p:spPr>
          <a:xfrm>
            <a:off x="7719578" y="1381427"/>
            <a:ext cx="1235459" cy="3784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Teaching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Shape 117"/>
          <p:cNvSpPr txBox="1"/>
          <p:nvPr/>
        </p:nvSpPr>
        <p:spPr>
          <a:xfrm>
            <a:off x="3056581" y="1828371"/>
            <a:ext cx="1405765" cy="3785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</a:t>
            </a:r>
          </a:p>
        </p:txBody>
      </p:sp>
      <p:sp>
        <p:nvSpPr>
          <p:cNvPr id="9" name="Arc 8"/>
          <p:cNvSpPr/>
          <p:nvPr/>
        </p:nvSpPr>
        <p:spPr bwMode="auto">
          <a:xfrm rot="20857287">
            <a:off x="5631608" y="1846220"/>
            <a:ext cx="2846492" cy="3048499"/>
          </a:xfrm>
          <a:prstGeom prst="arc">
            <a:avLst>
              <a:gd name="adj1" fmla="val 16185448"/>
              <a:gd name="adj2" fmla="val 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10" name="Arc 9"/>
          <p:cNvSpPr/>
          <p:nvPr/>
        </p:nvSpPr>
        <p:spPr bwMode="auto">
          <a:xfrm rot="5157861">
            <a:off x="5477711" y="2886508"/>
            <a:ext cx="2846492" cy="3048499"/>
          </a:xfrm>
          <a:prstGeom prst="arc">
            <a:avLst>
              <a:gd name="adj1" fmla="val 16185448"/>
              <a:gd name="adj2" fmla="val 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11" name="Arc 10"/>
          <p:cNvSpPr/>
          <p:nvPr/>
        </p:nvSpPr>
        <p:spPr bwMode="auto">
          <a:xfrm rot="15658864">
            <a:off x="3959234" y="1812235"/>
            <a:ext cx="2846492" cy="3048499"/>
          </a:xfrm>
          <a:prstGeom prst="arc">
            <a:avLst>
              <a:gd name="adj1" fmla="val 16185448"/>
              <a:gd name="adj2" fmla="val 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12" name="Arc 11"/>
          <p:cNvSpPr/>
          <p:nvPr/>
        </p:nvSpPr>
        <p:spPr bwMode="auto">
          <a:xfrm rot="11074778">
            <a:off x="3818795" y="2902915"/>
            <a:ext cx="2846492" cy="3048499"/>
          </a:xfrm>
          <a:prstGeom prst="arc">
            <a:avLst>
              <a:gd name="adj1" fmla="val 16185448"/>
              <a:gd name="adj2" fmla="val 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15" name="Shape 115"/>
          <p:cNvSpPr txBox="1"/>
          <p:nvPr/>
        </p:nvSpPr>
        <p:spPr>
          <a:xfrm>
            <a:off x="8066689" y="5486388"/>
            <a:ext cx="1134841" cy="3784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</a:t>
            </a:r>
          </a:p>
        </p:txBody>
      </p:sp>
    </p:spTree>
    <p:extLst>
      <p:ext uri="{BB962C8B-B14F-4D97-AF65-F5344CB8AC3E}">
        <p14:creationId xmlns:p14="http://schemas.microsoft.com/office/powerpoint/2010/main" val="3820485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800"/>
            <a:ext cx="7886700" cy="1325563"/>
          </a:xfrm>
        </p:spPr>
        <p:txBody>
          <a:bodyPr/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Stakeholder-Based Impact Table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pPr>
              <a:defRPr/>
            </a:pPr>
            <a:fld id="{426384A8-F75E-43B2-AB69-069CBCA50CA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91916567"/>
              </p:ext>
            </p:extLst>
          </p:nvPr>
        </p:nvGraphicFramePr>
        <p:xfrm>
          <a:off x="381000" y="1523550"/>
          <a:ext cx="8153400" cy="472485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30680"/>
                <a:gridCol w="1630680"/>
                <a:gridCol w="1630680"/>
                <a:gridCol w="1630680"/>
                <a:gridCol w="1630680"/>
              </a:tblGrid>
              <a:tr h="2564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Stakeholder 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Impacted by…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How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Potential Measure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Frequency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Students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+mj-lt"/>
                        </a:rPr>
                        <a:t>Faculty member</a:t>
                      </a:r>
                      <a:endParaRPr lang="en-US" sz="13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+mj-lt"/>
                        </a:rPr>
                        <a:t> </a:t>
                      </a:r>
                      <a:endParaRPr lang="en-US" sz="13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+mj-lt"/>
                        </a:rPr>
                        <a:t> </a:t>
                      </a:r>
                      <a:endParaRPr lang="en-US" sz="13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+mj-lt"/>
                        </a:rPr>
                        <a:t> </a:t>
                      </a:r>
                      <a:endParaRPr lang="en-US" sz="13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2024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+mj-lt"/>
                        </a:rPr>
                        <a:t>Curriculum</a:t>
                      </a:r>
                      <a:endParaRPr lang="en-US" sz="13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+mj-lt"/>
                        </a:rPr>
                        <a:t> </a:t>
                      </a:r>
                      <a:endParaRPr lang="en-US" sz="13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+mj-lt"/>
                        </a:rPr>
                        <a:t> </a:t>
                      </a:r>
                      <a:endParaRPr lang="en-US" sz="13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+mj-lt"/>
                        </a:rPr>
                        <a:t> </a:t>
                      </a:r>
                      <a:endParaRPr lang="en-US" sz="13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</a:tr>
              <a:tr h="19202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300" b="1" dirty="0" smtClean="0">
                          <a:effectLst/>
                          <a:latin typeface="+mj-lt"/>
                        </a:rPr>
                        <a:t>etc.</a:t>
                      </a:r>
                      <a:endParaRPr lang="en-US" sz="13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+mj-lt"/>
                        </a:rPr>
                        <a:t> </a:t>
                      </a:r>
                      <a:endParaRPr lang="en-US" sz="13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+mj-lt"/>
                        </a:rPr>
                        <a:t> </a:t>
                      </a:r>
                      <a:endParaRPr lang="en-US" sz="13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+mj-lt"/>
                        </a:rPr>
                        <a:t> </a:t>
                      </a:r>
                      <a:endParaRPr lang="en-US" sz="13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</a:tr>
              <a:tr h="19202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</a:tr>
              <a:tr h="1920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University 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BS mission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</a:tr>
              <a:tr h="192024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Research output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</a:tr>
              <a:tr h="19202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Quality of graduate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</a:tr>
              <a:tr h="19202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Programs 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</a:tr>
              <a:tr h="19202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etc.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</a:tr>
              <a:tr h="19202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</a:tr>
              <a:tr h="1920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Business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Research output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</a:tr>
              <a:tr h="192024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</a:t>
                      </a:r>
                      <a:endParaRPr lang="en-US" sz="1400" dirty="0" smtClean="0">
                        <a:effectLst/>
                        <a:latin typeface="+mj-lt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 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 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Student projects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</a:tr>
              <a:tr h="19202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etc.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</a:tr>
              <a:tr h="19202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</a:tr>
              <a:tr h="1920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Society  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SR projects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</a:tr>
              <a:tr h="192024"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etc.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</a:tr>
              <a:tr h="19202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</a:tr>
              <a:tr h="19202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</a:tr>
              <a:tr h="19202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</a:tr>
              <a:tr h="19202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</a:tr>
              <a:tr h="19202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</a:tr>
              <a:tr h="19202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 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35" marR="49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81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13"/>
          <p:cNvSpPr txBox="1"/>
          <p:nvPr/>
        </p:nvSpPr>
        <p:spPr>
          <a:xfrm>
            <a:off x="472222" y="4971682"/>
            <a:ext cx="2032452" cy="3784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Undergraduates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6" name="Shape 115"/>
          <p:cNvSpPr txBox="1"/>
          <p:nvPr/>
        </p:nvSpPr>
        <p:spPr>
          <a:xfrm>
            <a:off x="7365817" y="1039015"/>
            <a:ext cx="1539980" cy="3784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Community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8" name="Shape 117"/>
          <p:cNvSpPr txBox="1"/>
          <p:nvPr/>
        </p:nvSpPr>
        <p:spPr>
          <a:xfrm>
            <a:off x="1108329" y="1055019"/>
            <a:ext cx="1405765" cy="3785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Industry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0" name="Shape 115"/>
          <p:cNvSpPr txBox="1"/>
          <p:nvPr/>
        </p:nvSpPr>
        <p:spPr>
          <a:xfrm>
            <a:off x="7484799" y="4740856"/>
            <a:ext cx="1380604" cy="3784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The Academy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2" name="Arc 1"/>
          <p:cNvSpPr/>
          <p:nvPr/>
        </p:nvSpPr>
        <p:spPr bwMode="auto">
          <a:xfrm>
            <a:off x="5328609" y="1296655"/>
            <a:ext cx="2846492" cy="3048499"/>
          </a:xfrm>
          <a:prstGeom prst="arc">
            <a:avLst>
              <a:gd name="adj1" fmla="val 16185448"/>
              <a:gd name="adj2" fmla="val 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9" name="Arc 8"/>
          <p:cNvSpPr/>
          <p:nvPr/>
        </p:nvSpPr>
        <p:spPr bwMode="auto">
          <a:xfrm rot="4691326">
            <a:off x="4590213" y="2786939"/>
            <a:ext cx="2846492" cy="3048499"/>
          </a:xfrm>
          <a:prstGeom prst="arc">
            <a:avLst>
              <a:gd name="adj1" fmla="val 16185448"/>
              <a:gd name="adj2" fmla="val 2159602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11" name="Arc 10"/>
          <p:cNvSpPr/>
          <p:nvPr/>
        </p:nvSpPr>
        <p:spPr bwMode="auto">
          <a:xfrm rot="15658864">
            <a:off x="2259531" y="709451"/>
            <a:ext cx="2846492" cy="3048499"/>
          </a:xfrm>
          <a:prstGeom prst="arc">
            <a:avLst>
              <a:gd name="adj1" fmla="val 16185448"/>
              <a:gd name="adj2" fmla="val 1638483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12" name="Arc 11"/>
          <p:cNvSpPr/>
          <p:nvPr/>
        </p:nvSpPr>
        <p:spPr bwMode="auto">
          <a:xfrm rot="11066501">
            <a:off x="2259531" y="2620658"/>
            <a:ext cx="2846492" cy="3048499"/>
          </a:xfrm>
          <a:prstGeom prst="arc">
            <a:avLst>
              <a:gd name="adj1" fmla="val 14902834"/>
              <a:gd name="adj2" fmla="val 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pPr>
              <a:defRPr/>
            </a:pPr>
            <a:fld id="{426384A8-F75E-43B2-AB69-069CBCA50CA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graphicFrame>
        <p:nvGraphicFramePr>
          <p:cNvPr id="1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8046938"/>
              </p:ext>
            </p:extLst>
          </p:nvPr>
        </p:nvGraphicFramePr>
        <p:xfrm>
          <a:off x="968722" y="1176219"/>
          <a:ext cx="6553200" cy="4307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852859" y="5180564"/>
            <a:ext cx="6046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+mn-lt"/>
              </a:rPr>
              <a:t>Study</a:t>
            </a:r>
          </a:p>
          <a:p>
            <a:r>
              <a:rPr lang="en-US" sz="1100" dirty="0" smtClean="0">
                <a:latin typeface="+mn-lt"/>
              </a:rPr>
              <a:t>Abroad</a:t>
            </a:r>
            <a:endParaRPr lang="en-US" sz="11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11885" y="2233699"/>
            <a:ext cx="7072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+mn-lt"/>
              </a:rPr>
              <a:t>Applied</a:t>
            </a:r>
          </a:p>
          <a:p>
            <a:r>
              <a:rPr lang="en-US" sz="1100" dirty="0" smtClean="0">
                <a:latin typeface="+mn-lt"/>
              </a:rPr>
              <a:t>Research</a:t>
            </a:r>
            <a:endParaRPr lang="en-US" sz="11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26945" y="1420547"/>
            <a:ext cx="7857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+mn-lt"/>
              </a:rPr>
              <a:t>Consulting</a:t>
            </a:r>
            <a:endParaRPr lang="en-US" sz="11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80833" y="943314"/>
            <a:ext cx="9701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+mn-lt"/>
              </a:rPr>
              <a:t>Board</a:t>
            </a:r>
          </a:p>
          <a:p>
            <a:r>
              <a:rPr lang="en-US" sz="1100" dirty="0" smtClean="0">
                <a:latin typeface="+mn-lt"/>
              </a:rPr>
              <a:t>Memberships</a:t>
            </a:r>
            <a:endParaRPr lang="en-US" sz="1100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60963" y="1394810"/>
            <a:ext cx="7184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+mn-lt"/>
              </a:rPr>
              <a:t>Service/</a:t>
            </a:r>
          </a:p>
          <a:p>
            <a:r>
              <a:rPr lang="en-US" sz="1100" dirty="0" smtClean="0">
                <a:latin typeface="+mn-lt"/>
              </a:rPr>
              <a:t>Outreach</a:t>
            </a:r>
            <a:endParaRPr lang="en-US" sz="11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19201" y="2386489"/>
            <a:ext cx="6992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+mn-lt"/>
              </a:rPr>
              <a:t>Speakers</a:t>
            </a:r>
            <a:endParaRPr lang="en-US" sz="110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75485" y="4693767"/>
            <a:ext cx="7409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+mn-lt"/>
              </a:rPr>
              <a:t>Academic</a:t>
            </a:r>
          </a:p>
          <a:p>
            <a:r>
              <a:rPr lang="en-US" sz="1100" dirty="0" smtClean="0">
                <a:latin typeface="+mn-lt"/>
              </a:rPr>
              <a:t>Research</a:t>
            </a:r>
            <a:endParaRPr lang="en-US" sz="110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94881" y="3595038"/>
            <a:ext cx="8098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+mn-lt"/>
              </a:rPr>
              <a:t>Assn.</a:t>
            </a:r>
          </a:p>
          <a:p>
            <a:r>
              <a:rPr lang="en-US" sz="1100" dirty="0" smtClean="0">
                <a:latin typeface="+mn-lt"/>
              </a:rPr>
              <a:t>Leadership</a:t>
            </a:r>
            <a:endParaRPr lang="en-US" sz="11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38317" y="5281879"/>
            <a:ext cx="106471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+mn-lt"/>
              </a:rPr>
              <a:t>Journal </a:t>
            </a:r>
          </a:p>
          <a:p>
            <a:r>
              <a:rPr lang="en-US" sz="1100" dirty="0" smtClean="0">
                <a:latin typeface="+mn-lt"/>
              </a:rPr>
              <a:t>Editorships and</a:t>
            </a:r>
          </a:p>
          <a:p>
            <a:r>
              <a:rPr lang="en-US" sz="1100" dirty="0" smtClean="0">
                <a:latin typeface="+mn-lt"/>
              </a:rPr>
              <a:t>Review Boards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06903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1798637"/>
            <a:ext cx="7886700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Challenges of Demonstrating and Measuring Impact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pPr>
              <a:defRPr/>
            </a:pPr>
            <a:fld id="{F3AE64FE-D87F-46FC-AF09-5558DC4B7ED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8309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212" y="609600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sz="3000" b="1" dirty="0" smtClean="0"/>
              <a:t>Q14:  Overall, to what extent do you believe your school effectively measures impact along important dimensions?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212" y="2286000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000" dirty="0" smtClean="0"/>
              <a:t>6% - Very effectively across dimensions</a:t>
            </a:r>
          </a:p>
          <a:p>
            <a:pPr>
              <a:lnSpc>
                <a:spcPct val="100000"/>
              </a:lnSpc>
            </a:pPr>
            <a:r>
              <a:rPr lang="en-US" sz="3000" dirty="0" smtClean="0"/>
              <a:t>66% - Some dimensions more effectively than others</a:t>
            </a:r>
          </a:p>
          <a:p>
            <a:pPr>
              <a:lnSpc>
                <a:spcPct val="100000"/>
              </a:lnSpc>
            </a:pPr>
            <a:r>
              <a:rPr lang="en-US" sz="3000" dirty="0" smtClean="0"/>
              <a:t>28% - Room to improve across most or all important dimensions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384A8-F75E-43B2-AB69-069CBCA50CA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53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/>
              <a:t>Survey Q8:  Top Three Impact Metrics Heavily Relied Upon</a:t>
            </a:r>
            <a:endParaRPr lang="en-US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3000" dirty="0" smtClean="0"/>
              <a:t>Number of degrees granted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3000" dirty="0" smtClean="0"/>
              <a:t>Research quality and quantity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dirty="0" smtClean="0"/>
              <a:t>Publications in specified journals (peer reviewed, “A”, highly ranked, etc.)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dirty="0" smtClean="0"/>
              <a:t>Number of citations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3000" dirty="0" smtClean="0"/>
              <a:t>Student placement success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384A8-F75E-43B2-AB69-069CBCA50CA8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9495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Survey </a:t>
            </a:r>
            <a:r>
              <a:rPr lang="en-US" sz="4000" b="1" dirty="0" smtClean="0"/>
              <a:t>Q9:  </a:t>
            </a:r>
            <a:r>
              <a:rPr lang="en-US" sz="4000" b="1" dirty="0"/>
              <a:t>Second Most Important Impact Metrics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73262"/>
            <a:ext cx="7886700" cy="43513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dirty="0" smtClean="0"/>
              <a:t>Previous list plus…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600" dirty="0" smtClean="0"/>
              <a:t>Number of consulting projects and applied research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600" dirty="0" smtClean="0"/>
              <a:t>Rankings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600" dirty="0" smtClean="0"/>
              <a:t>Surveys/feedback from key stakeholder groups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600" dirty="0" smtClean="0"/>
              <a:t>Community engagement and student projects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384A8-F75E-43B2-AB69-069CBCA50CA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72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8650" y="2484437"/>
            <a:ext cx="78867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defRPr/>
            </a:pPr>
            <a:r>
              <a:rPr lang="en-US" sz="4000" dirty="0" smtClean="0"/>
              <a:t>“AACSB </a:t>
            </a:r>
            <a:r>
              <a:rPr lang="en-US" sz="4000" dirty="0"/>
              <a:t>focuses on continuous quality improvement in management education through </a:t>
            </a:r>
            <a:r>
              <a:rPr lang="en-US" sz="4000" i="1" dirty="0"/>
              <a:t>engagement</a:t>
            </a:r>
            <a:r>
              <a:rPr lang="en-US" sz="4000" dirty="0"/>
              <a:t>, </a:t>
            </a:r>
            <a:r>
              <a:rPr lang="en-US" sz="4000" i="1" dirty="0"/>
              <a:t>innovation</a:t>
            </a:r>
            <a:r>
              <a:rPr lang="en-US" sz="4000" dirty="0"/>
              <a:t>, and </a:t>
            </a:r>
            <a:r>
              <a:rPr lang="en-US" sz="4000" b="1" i="1" dirty="0"/>
              <a:t>impact</a:t>
            </a:r>
            <a:r>
              <a:rPr lang="en-US" sz="4000" dirty="0" smtClean="0"/>
              <a:t>.” </a:t>
            </a:r>
            <a:br>
              <a:rPr lang="en-US" sz="4000" dirty="0" smtClean="0"/>
            </a:br>
            <a:r>
              <a:rPr lang="en-US" sz="4000" dirty="0"/>
              <a:t> </a:t>
            </a:r>
            <a:r>
              <a:rPr lang="en-US" sz="4000" dirty="0" smtClean="0"/>
              <a:t>                             </a:t>
            </a:r>
            <a:r>
              <a:rPr lang="en-US" sz="2400" dirty="0" smtClean="0"/>
              <a:t>2013 Accreditation Standards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A27A-76B6-489F-BCB8-C2EC4343829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347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Survey </a:t>
            </a:r>
            <a:r>
              <a:rPr lang="en-US" sz="4000" b="1" dirty="0" smtClean="0"/>
              <a:t>Q10:  Third Most </a:t>
            </a:r>
            <a:r>
              <a:rPr lang="en-US" sz="4000" b="1" dirty="0"/>
              <a:t>Important Impact Metrics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dirty="0" smtClean="0"/>
              <a:t>All of the others plus…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600" dirty="0" smtClean="0"/>
              <a:t>“Societal impact,” “social responsibility,” “policy impact”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600" dirty="0" smtClean="0"/>
              <a:t>“Effective learning,” </a:t>
            </a:r>
            <a:r>
              <a:rPr lang="en-US" sz="2600" dirty="0" smtClean="0"/>
              <a:t>AoL</a:t>
            </a:r>
            <a:r>
              <a:rPr lang="en-US" sz="2600" dirty="0" smtClean="0"/>
              <a:t>, “teaching impact’, “student performance in experiential opportunities,” “curriculum-based competence profiles”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600" dirty="0" smtClean="0"/>
              <a:t>“Alumni engagement”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384A8-F75E-43B2-AB69-069CBCA50CA8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1084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03237"/>
            <a:ext cx="7886700" cy="1096963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Impact Measurement </a:t>
            </a:r>
            <a:r>
              <a:rPr lang="en-US" sz="4000" b="1" dirty="0" smtClean="0"/>
              <a:t>C</a:t>
            </a:r>
            <a:r>
              <a:rPr lang="en-US" sz="4000" b="1" dirty="0" smtClean="0"/>
              <a:t>hallenges - Examples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3000" dirty="0" smtClean="0"/>
              <a:t>Academic Research Impact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3000" dirty="0" smtClean="0"/>
              <a:t>Teaching Impact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3000" dirty="0" smtClean="0"/>
              <a:t>Community Impact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3000" dirty="0" smtClean="0"/>
              <a:t>Ethics Impact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3000" dirty="0" smtClean="0"/>
              <a:t>Social Impact</a:t>
            </a:r>
            <a:endParaRPr lang="en-US" sz="3000" dirty="0" smtClean="0"/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3000" dirty="0" smtClean="0"/>
              <a:t>Interdisciplinary </a:t>
            </a:r>
            <a:r>
              <a:rPr lang="en-US" sz="3000" dirty="0" smtClean="0"/>
              <a:t>impact, </a:t>
            </a:r>
            <a:r>
              <a:rPr lang="en-US" sz="3000" dirty="0" smtClean="0"/>
              <a:t>partnering with </a:t>
            </a:r>
            <a:r>
              <a:rPr lang="en-US" sz="3000" dirty="0" smtClean="0"/>
              <a:t>other institutions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3000" dirty="0" smtClean="0"/>
              <a:t>College “brand” perception by stakeholders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3000" dirty="0" smtClean="0"/>
              <a:t>No. of new jobs, businesses, start-ups, innovations and </a:t>
            </a:r>
            <a:r>
              <a:rPr lang="en-US" sz="3000" dirty="0" smtClean="0"/>
              <a:t>entrepreneurship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3000" dirty="0" smtClean="0"/>
              <a:t>Long term alumni success and engagement</a:t>
            </a:r>
            <a:endParaRPr lang="en-US" sz="3000" dirty="0" smtClean="0"/>
          </a:p>
          <a:p>
            <a:pPr lvl="1">
              <a:lnSpc>
                <a:spcPct val="100000"/>
              </a:lnSpc>
              <a:spcBef>
                <a:spcPts val="3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384A8-F75E-43B2-AB69-069CBCA50CA8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9212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Measurement/Demonstration Challenges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384A8-F75E-43B2-AB69-069CBCA50CA8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9" name="Right Arrow 8"/>
          <p:cNvSpPr/>
          <p:nvPr/>
        </p:nvSpPr>
        <p:spPr bwMode="auto">
          <a:xfrm>
            <a:off x="609600" y="2209800"/>
            <a:ext cx="807720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1625600"/>
            <a:ext cx="1552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Timing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2667000"/>
            <a:ext cx="25146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“Input Data”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Profiles on students and faculty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Programs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Facilities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Partnerships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68455" y="2667000"/>
            <a:ext cx="287514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“Near-Term Data”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Degrees and graduation stats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Placement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Faculty publications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# of business projects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Alumni engagement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019800" y="2667000"/>
            <a:ext cx="281939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“Long-Term Data”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Publication citations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Alumni career success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Partnership success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ROI of new initiatives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Economic and business impact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2472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Measurement/Demonstration Challenges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384A8-F75E-43B2-AB69-069CBCA50CA8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9" name="Right Arrow 8"/>
          <p:cNvSpPr/>
          <p:nvPr/>
        </p:nvSpPr>
        <p:spPr bwMode="auto">
          <a:xfrm>
            <a:off x="609600" y="2514600"/>
            <a:ext cx="807720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31287" y="1868269"/>
            <a:ext cx="3433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Data Availability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447800" y="2971800"/>
            <a:ext cx="27432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Secondary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College databases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Digital Measures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Sedona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C</a:t>
            </a:r>
            <a:r>
              <a:rPr lang="en-US" sz="1800" dirty="0" smtClean="0"/>
              <a:t>ampus databases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Enrollment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Financial Aid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Career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Media rankings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05400" y="2971800"/>
            <a:ext cx="3276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Primary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Non-database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AoL</a:t>
            </a:r>
            <a:endParaRPr lang="en-US" sz="1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Partnership information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Qualitative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Student, employer, and alumni feedback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Brand and reputational perceptions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239932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Measurement/Demonstration Challenges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384A8-F75E-43B2-AB69-069CBCA50CA8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9" name="Right Arrow 8"/>
          <p:cNvSpPr/>
          <p:nvPr/>
        </p:nvSpPr>
        <p:spPr bwMode="auto">
          <a:xfrm>
            <a:off x="609600" y="2514600"/>
            <a:ext cx="807720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600" y="1868269"/>
            <a:ext cx="3518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Scope of Impact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2940574" y="2999232"/>
            <a:ext cx="31242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“Stakeholder” Impact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u="sng" dirty="0" smtClean="0"/>
              <a:t>Alumni</a:t>
            </a:r>
            <a:r>
              <a:rPr lang="en-US" sz="1800" dirty="0" smtClean="0"/>
              <a:t>, </a:t>
            </a:r>
            <a:r>
              <a:rPr lang="en-US" sz="1800" dirty="0" smtClean="0"/>
              <a:t>e.g., career advancement, leadership recognition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u="sng" dirty="0" smtClean="0"/>
              <a:t>Practice</a:t>
            </a:r>
            <a:r>
              <a:rPr lang="en-US" sz="1800" dirty="0" smtClean="0"/>
              <a:t>, </a:t>
            </a:r>
            <a:r>
              <a:rPr lang="en-US" sz="1800" dirty="0"/>
              <a:t>e.g., ROI, market share, process </a:t>
            </a:r>
            <a:r>
              <a:rPr lang="en-US" sz="1800" dirty="0" smtClean="0"/>
              <a:t>improvement, </a:t>
            </a:r>
            <a:r>
              <a:rPr lang="en-US" sz="1800" dirty="0"/>
              <a:t>employee </a:t>
            </a:r>
            <a:r>
              <a:rPr lang="en-US" sz="1800" dirty="0" smtClean="0"/>
              <a:t>retention</a:t>
            </a: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u="sng" dirty="0" smtClean="0"/>
              <a:t>Our Disciplines</a:t>
            </a:r>
            <a:r>
              <a:rPr lang="en-US" sz="1800" dirty="0" smtClean="0"/>
              <a:t>, </a:t>
            </a:r>
            <a:r>
              <a:rPr lang="en-US" sz="1800" dirty="0" smtClean="0"/>
              <a:t>e.g., thought leadership, graduate students’ career success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16594" y="2999232"/>
            <a:ext cx="286435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“Discrete” Impact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Professional </a:t>
            </a:r>
            <a:r>
              <a:rPr lang="en-US" sz="1800" dirty="0" smtClean="0"/>
              <a:t>exam pass rates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Community/ Corporate engagements</a:t>
            </a: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Grants </a:t>
            </a:r>
            <a:r>
              <a:rPr lang="en-US" sz="1800" dirty="0" smtClean="0"/>
              <a:t>funded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Job Placements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33512" y="3034401"/>
            <a:ext cx="2627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“Societal” Impact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Economic growth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Quality of life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Sustainability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Social responsibility 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223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 Naval Post-Graduate School MBA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384A8-F75E-43B2-AB69-069CBCA50CA8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9" name="Right Arrow 8"/>
          <p:cNvSpPr/>
          <p:nvPr/>
        </p:nvSpPr>
        <p:spPr bwMode="auto">
          <a:xfrm>
            <a:off x="609600" y="2514600"/>
            <a:ext cx="807720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600" y="1868269"/>
            <a:ext cx="3518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Scope of Impact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2971800" y="3125212"/>
            <a:ext cx="2819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Leadership  Impact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# grads promoted within military and govt. over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Heads of military units and DOD who are alumni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Career opportunities beyond the military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3125212"/>
            <a:ext cx="2362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Creation </a:t>
            </a:r>
            <a:r>
              <a:rPr lang="en-US" dirty="0" smtClean="0"/>
              <a:t>of </a:t>
            </a:r>
            <a:r>
              <a:rPr lang="en-US" dirty="0" smtClean="0"/>
              <a:t>adopted military training modules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2020" y="3125212"/>
            <a:ext cx="26797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Societal/Social  Impact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Military/DOD </a:t>
            </a:r>
            <a:r>
              <a:rPr lang="en-US" sz="2200" dirty="0" smtClean="0"/>
              <a:t>efficiency, effectiveness, and innovation</a:t>
            </a:r>
            <a:endParaRPr lang="en-US" sz="2200" dirty="0" smtClean="0"/>
          </a:p>
          <a:p>
            <a:endParaRPr 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0065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Recommendations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 smtClean="0"/>
              <a:t>Start with the low hanging fruit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Input and near-term data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Secondary data</a:t>
            </a:r>
            <a:endParaRPr lang="en-US" sz="220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Narrow scope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Phase in difficult measures over time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Choice of high cost measures should be tied to…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m</a:t>
            </a:r>
            <a:r>
              <a:rPr lang="en-US" sz="2200" dirty="0" smtClean="0"/>
              <a:t>ission and strategic priorities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measurement systems that are sustainable </a:t>
            </a:r>
          </a:p>
          <a:p>
            <a:pPr lvl="3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Dashboards, not overly complex</a:t>
            </a:r>
          </a:p>
          <a:p>
            <a:pPr lvl="3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Processes and systems that are easy to manage over time (avoid complexity)</a:t>
            </a:r>
          </a:p>
          <a:p>
            <a:pPr lvl="3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lvl="3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lvl="3">
              <a:lnSpc>
                <a:spcPct val="100000"/>
              </a:lnSpc>
            </a:pPr>
            <a:endParaRPr lang="en-US" dirty="0" smtClean="0"/>
          </a:p>
          <a:p>
            <a:pPr lvl="1">
              <a:lnSpc>
                <a:spcPct val="100000"/>
              </a:lnSpc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384A8-F75E-43B2-AB69-069CBCA50CA8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6153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Creating Your Impact Narrative – Telling Your Story</a:t>
            </a:r>
            <a:endParaRPr lang="en-US" sz="40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50379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87835-8D9F-4C71-BCAD-8B1AC2D642B8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6099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1828800"/>
            <a:ext cx="7886700" cy="1325563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Communicating Impact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pPr>
              <a:defRPr/>
            </a:pPr>
            <a:fld id="{F3AE64FE-D87F-46FC-AF09-5558DC4B7ED8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25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Communication Targets</a:t>
            </a:r>
            <a:endParaRPr lang="en-US" sz="40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27803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87835-8D9F-4C71-BCAD-8B1AC2D642B8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3302000"/>
            <a:ext cx="144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Impact Metrics</a:t>
            </a:r>
          </a:p>
          <a:p>
            <a:pPr algn="ctr"/>
            <a:r>
              <a:rPr lang="en-US" dirty="0"/>
              <a:t>a</a:t>
            </a:r>
            <a:r>
              <a:rPr lang="en-US" dirty="0" smtClean="0"/>
              <a:t>nd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Where we started…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400" dirty="0" smtClean="0"/>
              <a:t>Pre-Forum B-School survey on impact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AACSB data on effective practices regarding mission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“</a:t>
            </a:r>
            <a:r>
              <a:rPr lang="en-US" sz="2400" dirty="0"/>
              <a:t>Beyond Counting: </a:t>
            </a:r>
            <a:r>
              <a:rPr lang="en-US" sz="2400" dirty="0" smtClean="0"/>
              <a:t>Making </a:t>
            </a:r>
            <a:r>
              <a:rPr lang="en-US" sz="2400" dirty="0"/>
              <a:t>an Impact with Intellectual Contributions</a:t>
            </a:r>
            <a:r>
              <a:rPr lang="en-US" sz="2400" dirty="0" smtClean="0"/>
              <a:t>” – Livingstone and Tang</a:t>
            </a:r>
          </a:p>
          <a:p>
            <a:pPr>
              <a:defRPr/>
            </a:pPr>
            <a:r>
              <a:rPr lang="en-US" sz="2400" u="sng" dirty="0"/>
              <a:t>Impact of Research:  A Guide for Business Schools</a:t>
            </a:r>
            <a:r>
              <a:rPr lang="en-US" sz="2400" dirty="0"/>
              <a:t>, AACSB publication </a:t>
            </a:r>
          </a:p>
          <a:p>
            <a:pPr>
              <a:defRPr/>
            </a:pPr>
            <a:r>
              <a:rPr lang="en-US" sz="2400" u="sng" dirty="0"/>
              <a:t>2013 Business Accreditation Standards, Appendix</a:t>
            </a:r>
            <a:r>
              <a:rPr lang="en-US" sz="2400" dirty="0"/>
              <a:t>:  Examples of Impact Metrics in Support of </a:t>
            </a:r>
            <a:r>
              <a:rPr lang="en-US" sz="2400" dirty="0" smtClean="0"/>
              <a:t>Documentation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Input </a:t>
            </a:r>
            <a:r>
              <a:rPr lang="en-US" sz="2400" dirty="0" smtClean="0"/>
              <a:t>from </a:t>
            </a:r>
            <a:r>
              <a:rPr lang="en-US" sz="2400" dirty="0"/>
              <a:t>previous Impact Forums</a:t>
            </a:r>
          </a:p>
          <a:p>
            <a:pPr>
              <a:spcBef>
                <a:spcPts val="600"/>
              </a:spcBef>
            </a:pPr>
            <a:endParaRPr lang="en-US" sz="2800" dirty="0" smtClean="0"/>
          </a:p>
          <a:p>
            <a:pPr>
              <a:spcBef>
                <a:spcPts val="600"/>
              </a:spcBef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384A8-F75E-43B2-AB69-069CBCA50CA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85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A27A-76B6-489F-BCB8-C2EC43438297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386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Stakeholders 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Requiring 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Accountability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275839"/>
              </p:ext>
            </p:extLst>
          </p:nvPr>
        </p:nvGraphicFramePr>
        <p:xfrm>
          <a:off x="609600" y="1447800"/>
          <a:ext cx="7886700" cy="4681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/>
                <a:gridCol w="3943350"/>
              </a:tblGrid>
              <a:tr h="41390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Stakeholders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2785" marR="92785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Accountability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Concerns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2785" marR="92785"/>
                </a:tc>
              </a:tr>
              <a:tr h="81647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Accrediting Organizations (college- and campus-level)</a:t>
                      </a:r>
                      <a:r>
                        <a:rPr lang="en-US" sz="16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 </a:t>
                      </a:r>
                      <a:endParaRPr lang="en-US" sz="1600" dirty="0"/>
                    </a:p>
                  </a:txBody>
                  <a:tcPr marL="92785" marR="92785"/>
                </a:tc>
                <a:tc>
                  <a:txBody>
                    <a:bodyPr/>
                    <a:lstStyle/>
                    <a:p>
                      <a:pPr lvl="1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Student learning outcomes</a:t>
                      </a:r>
                    </a:p>
                    <a:p>
                      <a:pPr lvl="1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Quality of offerings</a:t>
                      </a:r>
                    </a:p>
                    <a:p>
                      <a:pPr lvl="1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Impact of programming on stakeholders</a:t>
                      </a:r>
                      <a:endParaRPr lang="en-US" sz="1600" dirty="0"/>
                    </a:p>
                  </a:txBody>
                  <a:tcPr marL="92785" marR="92785"/>
                </a:tc>
              </a:tr>
              <a:tr h="5783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Students/Parents/Alumni</a:t>
                      </a:r>
                      <a:endParaRPr lang="en-US" sz="1600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  <a:p>
                      <a:endParaRPr lang="en-US" sz="1600" dirty="0"/>
                    </a:p>
                  </a:txBody>
                  <a:tcPr marL="92785" marR="92785"/>
                </a:tc>
                <a:tc>
                  <a:txBody>
                    <a:bodyPr/>
                    <a:lstStyle/>
                    <a:p>
                      <a:pPr lvl="1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Placement, career potential</a:t>
                      </a:r>
                    </a:p>
                    <a:p>
                      <a:pPr lvl="1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Earnings power</a:t>
                      </a:r>
                    </a:p>
                  </a:txBody>
                  <a:tcPr marL="92785" marR="92785"/>
                </a:tc>
              </a:tr>
              <a:tr h="1292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Business Community (Practice)</a:t>
                      </a:r>
                      <a:r>
                        <a:rPr lang="en-US" sz="16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 </a:t>
                      </a:r>
                    </a:p>
                    <a:p>
                      <a:endParaRPr lang="en-US" sz="1600" dirty="0"/>
                    </a:p>
                  </a:txBody>
                  <a:tcPr marL="92785" marR="92785"/>
                </a:tc>
                <a:tc>
                  <a:txBody>
                    <a:bodyPr/>
                    <a:lstStyle/>
                    <a:p>
                      <a:pPr lvl="1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Student preparation for success</a:t>
                      </a:r>
                    </a:p>
                    <a:p>
                      <a:pPr lvl="1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Workforce diversity and pipeline</a:t>
                      </a:r>
                    </a:p>
                    <a:p>
                      <a:pPr lvl="1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Life-long training education</a:t>
                      </a:r>
                    </a:p>
                    <a:p>
                      <a:pPr lvl="1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Consulting and identification of best-practice solutions</a:t>
                      </a:r>
                    </a:p>
                  </a:txBody>
                  <a:tcPr marL="92785" marR="92785"/>
                </a:tc>
              </a:tr>
              <a:tr h="1292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Governing bodies (public and private) and media</a:t>
                      </a:r>
                      <a:endParaRPr lang="en-US" sz="1600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  <a:p>
                      <a:endParaRPr lang="en-US" sz="1600" dirty="0"/>
                    </a:p>
                  </a:txBody>
                  <a:tcPr marL="92785" marR="92785"/>
                </a:tc>
                <a:tc>
                  <a:txBody>
                    <a:bodyPr/>
                    <a:lstStyle/>
                    <a:p>
                      <a:pPr lvl="1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Fiduciary responsibility</a:t>
                      </a:r>
                    </a:p>
                    <a:p>
                      <a:pPr lvl="1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Retention and graduation rates</a:t>
                      </a:r>
                    </a:p>
                    <a:p>
                      <a:pPr lvl="1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ROI (tuition, student debt, earnings potential)</a:t>
                      </a:r>
                    </a:p>
                    <a:p>
                      <a:pPr lvl="1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endParaRPr lang="en-US" sz="1600" dirty="0" smtClean="0"/>
                    </a:p>
                  </a:txBody>
                  <a:tcPr marL="92785" marR="92785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5E406-A854-436E-92BB-104E85F43B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907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1419621"/>
            <a:ext cx="7886700" cy="112315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Definition of Impact: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  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628650" y="1981200"/>
            <a:ext cx="7886700" cy="51895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To have a strong </a:t>
            </a:r>
            <a:r>
              <a:rPr lang="en-US" dirty="0" smtClean="0"/>
              <a:t>effect; </a:t>
            </a:r>
            <a:r>
              <a:rPr lang="en-US" dirty="0"/>
              <a:t>to cause change 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Defined by the </a:t>
            </a:r>
            <a:r>
              <a:rPr lang="en-US" dirty="0"/>
              <a:t>B-School </a:t>
            </a:r>
            <a:r>
              <a:rPr lang="en-US" dirty="0" smtClean="0"/>
              <a:t>mission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Assumes the change is positive</a:t>
            </a:r>
            <a:r>
              <a:rPr lang="en-US" dirty="0"/>
              <a:t>, purposeful, and strategic</a:t>
            </a:r>
          </a:p>
          <a:p>
            <a:pPr algn="l"/>
            <a:endParaRPr lang="en-US" sz="4100" b="1" i="1" dirty="0" smtClean="0">
              <a:solidFill>
                <a:schemeClr val="tx1"/>
              </a:solidFill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en-US" sz="4100" b="1" i="1" dirty="0" smtClean="0">
              <a:solidFill>
                <a:schemeClr val="tx1"/>
              </a:solidFill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en-US" sz="4100" b="1" i="1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AE64FE-D87F-46FC-AF09-5558DC4B7E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2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77200" cy="1143000"/>
          </a:xfrm>
        </p:spPr>
        <p:txBody>
          <a:bodyPr>
            <a:noAutofit/>
          </a:bodyPr>
          <a:lstStyle/>
          <a:p>
            <a:r>
              <a:rPr lang="en-US" sz="3500" b="1" dirty="0" smtClean="0"/>
              <a:t>Differentiating Quality and Impact:  A Research Example</a:t>
            </a:r>
            <a:endParaRPr lang="en-US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352800" cy="41148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600" u="sng" dirty="0" smtClean="0"/>
              <a:t>Quality Indicators</a:t>
            </a:r>
            <a:endParaRPr lang="en-US" sz="2600" dirty="0"/>
          </a:p>
          <a:p>
            <a:pPr>
              <a:lnSpc>
                <a:spcPct val="100000"/>
              </a:lnSpc>
            </a:pPr>
            <a:r>
              <a:rPr lang="en-US" sz="2600" dirty="0" smtClean="0"/>
              <a:t>Peer review process</a:t>
            </a:r>
          </a:p>
          <a:p>
            <a:pPr>
              <a:lnSpc>
                <a:spcPct val="100000"/>
              </a:lnSpc>
            </a:pPr>
            <a:r>
              <a:rPr lang="en-US" sz="2600" dirty="0" smtClean="0"/>
              <a:t>Reputation of journal/outlet —ranking (e.g., “A” level)</a:t>
            </a:r>
          </a:p>
          <a:p>
            <a:pPr lvl="0">
              <a:lnSpc>
                <a:spcPct val="100000"/>
              </a:lnSpc>
            </a:pPr>
            <a:r>
              <a:rPr lang="en-US" sz="2600" dirty="0"/>
              <a:t>A</a:t>
            </a:r>
            <a:r>
              <a:rPr lang="en-US" sz="2600" dirty="0" smtClean="0"/>
              <a:t>cceptance </a:t>
            </a:r>
            <a:r>
              <a:rPr lang="en-US" sz="2600" dirty="0"/>
              <a:t>rate, other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600" dirty="0"/>
          </a:p>
          <a:p>
            <a:pPr lvl="0">
              <a:lnSpc>
                <a:spcPct val="100000"/>
              </a:lnSpc>
            </a:pPr>
            <a:endParaRPr lang="en-US" sz="2600" i="1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191000" y="1570037"/>
            <a:ext cx="4895849" cy="437356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u="sng" dirty="0" smtClean="0"/>
              <a:t>Impact Indicators</a:t>
            </a:r>
            <a:endParaRPr lang="en-US" sz="27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 </a:t>
            </a:r>
            <a:r>
              <a:rPr lang="en-US" sz="2300" dirty="0" smtClean="0"/>
              <a:t>External use and application;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dirty="0" smtClean="0"/>
              <a:t>   to guide </a:t>
            </a:r>
            <a:r>
              <a:rPr lang="en-US" sz="2300" dirty="0"/>
              <a:t>p</a:t>
            </a:r>
            <a:r>
              <a:rPr lang="en-US" sz="2300" dirty="0" smtClean="0"/>
              <a:t>olicy </a:t>
            </a:r>
            <a:r>
              <a:rPr lang="en-US" sz="2300" dirty="0"/>
              <a:t>or </a:t>
            </a:r>
            <a:r>
              <a:rPr lang="en-US" sz="2300" dirty="0" smtClean="0"/>
              <a:t>practice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/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sz="2300" dirty="0" smtClean="0"/>
              <a:t> Faculty invitations to present,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dirty="0"/>
              <a:t> </a:t>
            </a:r>
            <a:r>
              <a:rPr lang="en-US" sz="2300" dirty="0" smtClean="0"/>
              <a:t> train or consult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sz="2300" dirty="0" smtClean="0"/>
              <a:t> Citations </a:t>
            </a:r>
            <a:r>
              <a:rPr lang="en-US" sz="2300" dirty="0"/>
              <a:t>– academic and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dirty="0" smtClean="0"/>
              <a:t>   practitioner publications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sz="2300" dirty="0" smtClean="0"/>
              <a:t> Distribution and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dirty="0" smtClean="0"/>
              <a:t>  engagement – attendance,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dirty="0"/>
              <a:t> </a:t>
            </a:r>
            <a:r>
              <a:rPr lang="en-US" sz="2300" dirty="0" smtClean="0"/>
              <a:t> readership, circulation,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dirty="0"/>
              <a:t> </a:t>
            </a:r>
            <a:r>
              <a:rPr lang="en-US" sz="2300" dirty="0" smtClean="0"/>
              <a:t> reprints, downloads, saves, etc.</a:t>
            </a:r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7668-C820-4E1E-93AA-51D68E841B1C}" type="slidenum">
              <a:rPr lang="en-US" smtClean="0">
                <a:solidFill>
                  <a:schemeClr val="bg1"/>
                </a:solidFill>
              </a:rPr>
              <a:pPr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5925" y="5943764"/>
            <a:ext cx="2895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Source-</a:t>
            </a:r>
            <a:r>
              <a:rPr lang="en-US" sz="1000" dirty="0" smtClean="0"/>
              <a:t> Livingstone and Tang, “Beyond </a:t>
            </a:r>
            <a:r>
              <a:rPr lang="en-US" sz="1000" dirty="0"/>
              <a:t>Counting:  </a:t>
            </a:r>
            <a:r>
              <a:rPr lang="en-US" sz="1000" dirty="0" smtClean="0"/>
              <a:t>Making </a:t>
            </a:r>
            <a:r>
              <a:rPr lang="en-US" sz="1000" dirty="0"/>
              <a:t>an Impact with Intellectual </a:t>
            </a:r>
            <a:r>
              <a:rPr lang="en-US" sz="1000" dirty="0" smtClean="0"/>
              <a:t>Contributions”, ICAM 2014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633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Differentiating Inputs and Outcomes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Inputs ...such as </a:t>
            </a:r>
          </a:p>
          <a:p>
            <a:pPr lvl="1"/>
            <a:r>
              <a:rPr lang="en-US" sz="2000" dirty="0" smtClean="0"/>
              <a:t>Student profiles and enrollment data</a:t>
            </a:r>
          </a:p>
          <a:p>
            <a:pPr lvl="1"/>
            <a:r>
              <a:rPr lang="en-US" sz="2000" dirty="0" smtClean="0"/>
              <a:t>Programs</a:t>
            </a:r>
            <a:r>
              <a:rPr lang="en-US" sz="2000" dirty="0" smtClean="0"/>
              <a:t>, centers, and other initiatives</a:t>
            </a:r>
          </a:p>
          <a:p>
            <a:pPr lvl="1"/>
            <a:r>
              <a:rPr lang="en-US" sz="2000" dirty="0" smtClean="0"/>
              <a:t>Finances and budgeting</a:t>
            </a:r>
          </a:p>
          <a:p>
            <a:pPr lvl="1"/>
            <a:r>
              <a:rPr lang="en-US" sz="2000" dirty="0" smtClean="0"/>
              <a:t>Faculty </a:t>
            </a:r>
            <a:r>
              <a:rPr lang="en-US" sz="2000" dirty="0" smtClean="0"/>
              <a:t>credentials and </a:t>
            </a:r>
            <a:r>
              <a:rPr lang="en-US" sz="2000" dirty="0" smtClean="0"/>
              <a:t>productivity</a:t>
            </a:r>
          </a:p>
          <a:p>
            <a:pPr lvl="1"/>
            <a:r>
              <a:rPr lang="en-US" sz="2000" dirty="0" smtClean="0"/>
              <a:t>Facilities and other resources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752600"/>
            <a:ext cx="3810000" cy="4114800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Outcomes.. such as</a:t>
            </a:r>
          </a:p>
          <a:p>
            <a:pPr lvl="1"/>
            <a:r>
              <a:rPr lang="en-US" sz="2000" dirty="0" smtClean="0"/>
              <a:t>Student placement, career opportunities, accomplishments and advancement</a:t>
            </a:r>
          </a:p>
          <a:p>
            <a:pPr lvl="1"/>
            <a:r>
              <a:rPr lang="en-US" sz="2000" dirty="0" smtClean="0"/>
              <a:t>Influence of faculty scholarship </a:t>
            </a:r>
            <a:endParaRPr lang="en-US" sz="2000" dirty="0" smtClean="0"/>
          </a:p>
          <a:p>
            <a:pPr lvl="2"/>
            <a:r>
              <a:rPr lang="en-US" sz="1600" dirty="0" smtClean="0"/>
              <a:t>on thought leadership in the discipline,</a:t>
            </a:r>
          </a:p>
          <a:p>
            <a:pPr lvl="2"/>
            <a:r>
              <a:rPr lang="en-US" sz="1600" dirty="0" smtClean="0"/>
              <a:t>industry/practice</a:t>
            </a:r>
            <a:r>
              <a:rPr lang="en-US" sz="1600" dirty="0" smtClean="0"/>
              <a:t>, </a:t>
            </a:r>
            <a:endParaRPr lang="en-US" sz="1600" dirty="0" smtClean="0"/>
          </a:p>
          <a:p>
            <a:pPr lvl="2"/>
            <a:r>
              <a:rPr lang="en-US" sz="1600" dirty="0" smtClean="0"/>
              <a:t>public </a:t>
            </a:r>
            <a:r>
              <a:rPr lang="en-US" sz="1600" dirty="0" smtClean="0"/>
              <a:t>policy </a:t>
            </a:r>
            <a:endParaRPr lang="en-US" sz="1600" dirty="0" smtClean="0"/>
          </a:p>
          <a:p>
            <a:pPr lvl="2"/>
            <a:r>
              <a:rPr lang="en-US" sz="1600" dirty="0" smtClean="0"/>
              <a:t>society</a:t>
            </a:r>
            <a:endParaRPr lang="en-US" sz="1600" dirty="0" smtClean="0"/>
          </a:p>
          <a:p>
            <a:pPr lvl="1"/>
            <a:r>
              <a:rPr lang="en-US" sz="2000" dirty="0" smtClean="0"/>
              <a:t>Program b</a:t>
            </a:r>
            <a:r>
              <a:rPr lang="en-US" sz="2000" dirty="0" smtClean="0"/>
              <a:t>enefits </a:t>
            </a:r>
            <a:r>
              <a:rPr lang="en-US" sz="2000" dirty="0" smtClean="0"/>
              <a:t>to campus, community, state, and country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C6B844-0F1D-4D4C-81F5-6B4E9B86860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89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27037"/>
            <a:ext cx="7886700" cy="1325563"/>
          </a:xfrm>
        </p:spPr>
        <p:txBody>
          <a:bodyPr/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Survey to AACSB Members on Impact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Launched Spring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Sent to all member schools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530+ Responses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62 Countries participated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61% AACSB-accredited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87835-8D9F-4C71-BCAD-8B1AC2D642B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59544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Whi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PresentationWhite</Template>
  <TotalTime>4752</TotalTime>
  <Words>1430</Words>
  <Application>Microsoft Office PowerPoint</Application>
  <PresentationFormat>On-screen Show (4:3)</PresentationFormat>
  <Paragraphs>517</Paragraphs>
  <Slides>40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ＭＳ Ｐゴシック</vt:lpstr>
      <vt:lpstr>Arial</vt:lpstr>
      <vt:lpstr>Calibri</vt:lpstr>
      <vt:lpstr>Calibri Light</vt:lpstr>
      <vt:lpstr>Times New Roman</vt:lpstr>
      <vt:lpstr>Wingdings</vt:lpstr>
      <vt:lpstr>PresentationWhite</vt:lpstr>
      <vt:lpstr>Demonstrating Your B-School’s Impact to AACSB and Other Stakeholders</vt:lpstr>
      <vt:lpstr>One day AACSB called…</vt:lpstr>
      <vt:lpstr>“AACSB focuses on continuous quality improvement in management education through engagement, innovation, and impact.”                                2013 Accreditation Standards </vt:lpstr>
      <vt:lpstr>Where we started…</vt:lpstr>
      <vt:lpstr>Stakeholders Requiring Accountability</vt:lpstr>
      <vt:lpstr>Definition of Impact:     </vt:lpstr>
      <vt:lpstr>Differentiating Quality and Impact:  A Research Example</vt:lpstr>
      <vt:lpstr>Differentiating Inputs and Outcomes</vt:lpstr>
      <vt:lpstr>Survey to AACSB Members on Impact</vt:lpstr>
      <vt:lpstr>PowerPoint Presentation</vt:lpstr>
      <vt:lpstr>PowerPoint Presentation</vt:lpstr>
      <vt:lpstr>Survey Q6:  In five years, do you anticipate that the relative importance of your school’s intended impact will change significantly? </vt:lpstr>
      <vt:lpstr>Survey Q7:  How do you think it will change? (most mentions)</vt:lpstr>
      <vt:lpstr>What is going on at your school regarding impact and changing directions for impact?    </vt:lpstr>
      <vt:lpstr>Your Mission  &amp;  Stakeholder Impact</vt:lpstr>
      <vt:lpstr>PowerPoint Presentation</vt:lpstr>
      <vt:lpstr>AACSB Guidelines for Research Impact* </vt:lpstr>
      <vt:lpstr>PowerPoint Presentation</vt:lpstr>
      <vt:lpstr>Frameworks to describe what you impact: potential tools</vt:lpstr>
      <vt:lpstr>PowerPoint Presentation</vt:lpstr>
      <vt:lpstr>Activity-Based Mission Impact Table</vt:lpstr>
      <vt:lpstr>What the Mission States</vt:lpstr>
      <vt:lpstr>Overlay Actual</vt:lpstr>
      <vt:lpstr>Stakeholder-Based Impact Table</vt:lpstr>
      <vt:lpstr>PowerPoint Presentation</vt:lpstr>
      <vt:lpstr>The Challenges of Demonstrating and Measuring Impact</vt:lpstr>
      <vt:lpstr>Q14:  Overall, to what extent do you believe your school effectively measures impact along important dimensions?</vt:lpstr>
      <vt:lpstr>Survey Q8:  Top Three Impact Metrics Heavily Relied Upon</vt:lpstr>
      <vt:lpstr>Survey Q9:  Second Most Important Impact Metrics </vt:lpstr>
      <vt:lpstr>Survey Q10:  Third Most Important Impact Metrics </vt:lpstr>
      <vt:lpstr>Impact Measurement Challenges - Examples</vt:lpstr>
      <vt:lpstr>Measurement/Demonstration Challenges</vt:lpstr>
      <vt:lpstr>Measurement/Demonstration Challenges</vt:lpstr>
      <vt:lpstr>Measurement/Demonstration Challenges</vt:lpstr>
      <vt:lpstr>Example:  Naval Post-Graduate School MBA</vt:lpstr>
      <vt:lpstr>Recommendations</vt:lpstr>
      <vt:lpstr>Creating Your Impact Narrative – Telling Your Story</vt:lpstr>
      <vt:lpstr>Communicating Impact</vt:lpstr>
      <vt:lpstr>Communication Targets</vt:lpstr>
      <vt:lpstr>Discussion</vt:lpstr>
    </vt:vector>
  </TitlesOfParts>
  <Company>Stephanie Morrison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Morrison</dc:creator>
  <cp:lastModifiedBy>Gardial, Sarah</cp:lastModifiedBy>
  <cp:revision>230</cp:revision>
  <cp:lastPrinted>2015-10-06T17:02:45Z</cp:lastPrinted>
  <dcterms:created xsi:type="dcterms:W3CDTF">2013-09-27T19:28:50Z</dcterms:created>
  <dcterms:modified xsi:type="dcterms:W3CDTF">2016-10-25T14:50:34Z</dcterms:modified>
</cp:coreProperties>
</file>