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307" r:id="rId2"/>
    <p:sldId id="297" r:id="rId3"/>
    <p:sldId id="298" r:id="rId4"/>
    <p:sldId id="299" r:id="rId5"/>
    <p:sldId id="300" r:id="rId6"/>
    <p:sldId id="301" r:id="rId7"/>
    <p:sldId id="302" r:id="rId8"/>
    <p:sldId id="303" r:id="rId9"/>
    <p:sldId id="294" r:id="rId10"/>
    <p:sldId id="295" r:id="rId11"/>
    <p:sldId id="296" r:id="rId12"/>
    <p:sldId id="280" r:id="rId13"/>
    <p:sldId id="283" r:id="rId14"/>
    <p:sldId id="286" r:id="rId15"/>
    <p:sldId id="308" r:id="rId16"/>
    <p:sldId id="309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0F00"/>
    <a:srgbClr val="FABD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10"/>
    <p:restoredTop sz="94686"/>
  </p:normalViewPr>
  <p:slideViewPr>
    <p:cSldViewPr snapToGrid="0" snapToObjects="1"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BB14D8-1CDB-495A-8A55-7FB23E7759F0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D38625-232F-4F8C-AEE5-D4169209B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451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6275C2-10A0-4647-85F1-7B2838649B7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8389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6275C2-10A0-4647-85F1-7B2838649B7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623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295D4C-8D38-B048-8802-23846F898A8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947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D7FF-6EBA-B343-846A-CD0703F949B0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9CB85-154B-A34F-A217-1E94A45B4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462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D7FF-6EBA-B343-846A-CD0703F949B0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9CB85-154B-A34F-A217-1E94A45B4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221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D7FF-6EBA-B343-846A-CD0703F949B0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9CB85-154B-A34F-A217-1E94A45B4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619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D7FF-6EBA-B343-846A-CD0703F949B0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9CB85-154B-A34F-A217-1E94A45B4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566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D7FF-6EBA-B343-846A-CD0703F949B0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9CB85-154B-A34F-A217-1E94A45B4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886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D7FF-6EBA-B343-846A-CD0703F949B0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9CB85-154B-A34F-A217-1E94A45B4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123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D7FF-6EBA-B343-846A-CD0703F949B0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9CB85-154B-A34F-A217-1E94A45B4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210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D7FF-6EBA-B343-846A-CD0703F949B0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9CB85-154B-A34F-A217-1E94A45B4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791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D7FF-6EBA-B343-846A-CD0703F949B0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9CB85-154B-A34F-A217-1E94A45B4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709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D7FF-6EBA-B343-846A-CD0703F949B0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9CB85-154B-A34F-A217-1E94A45B4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18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D7FF-6EBA-B343-846A-CD0703F949B0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9CB85-154B-A34F-A217-1E94A45B4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419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FD7FF-6EBA-B343-846A-CD0703F949B0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9CB85-154B-A34F-A217-1E94A45B4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823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emf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-112300" y="-98830"/>
            <a:ext cx="9368600" cy="3181350"/>
          </a:xfrm>
          <a:prstGeom prst="rect">
            <a:avLst/>
          </a:prstGeom>
          <a:solidFill>
            <a:srgbClr val="FABD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-127002" y="6180667"/>
            <a:ext cx="9368600" cy="677333"/>
          </a:xfrm>
          <a:prstGeom prst="rect">
            <a:avLst/>
          </a:prstGeom>
          <a:solidFill>
            <a:srgbClr val="FABD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maacbalogo-whitepp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020" y="6254748"/>
            <a:ext cx="2120900" cy="50800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8417216" y="6422066"/>
            <a:ext cx="582102" cy="324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  <a:spcBef>
                <a:spcPts val="700"/>
              </a:spcBef>
            </a:pPr>
            <a:r>
              <a:rPr lang="en-US" sz="1600" baseline="30000" dirty="0">
                <a:solidFill>
                  <a:schemeClr val="bg1"/>
                </a:solidFill>
                <a:latin typeface="Arial"/>
                <a:cs typeface="Arial"/>
              </a:rPr>
              <a:t>1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338920" y="3354321"/>
            <a:ext cx="658329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Michael </a:t>
            </a:r>
            <a:r>
              <a:rPr lang="en-US" sz="3200" dirty="0" err="1"/>
              <a:t>Ciocco</a:t>
            </a:r>
            <a:r>
              <a:rPr lang="en-US" sz="3200" dirty="0"/>
              <a:t>, Rowan</a:t>
            </a:r>
          </a:p>
          <a:p>
            <a:r>
              <a:rPr lang="en-US" sz="3200" dirty="0"/>
              <a:t>Janet Duck, Penn State</a:t>
            </a:r>
          </a:p>
          <a:p>
            <a:r>
              <a:rPr lang="en-US" sz="3200" dirty="0"/>
              <a:t>Betsy Rosini, Montclair State</a:t>
            </a:r>
          </a:p>
          <a:p>
            <a:r>
              <a:rPr lang="en-US" sz="3200" dirty="0"/>
              <a:t>David Setley, Lebanon Valley College</a:t>
            </a:r>
          </a:p>
          <a:p>
            <a:r>
              <a:rPr lang="en-US" sz="3200" dirty="0"/>
              <a:t>Sharon Lydon, Rutgers Business School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685800" y="1229880"/>
            <a:ext cx="7772400" cy="1470025"/>
          </a:xfrm>
        </p:spPr>
        <p:txBody>
          <a:bodyPr/>
          <a:lstStyle/>
          <a:p>
            <a:r>
              <a:rPr lang="en-US" b="1" dirty="0"/>
              <a:t>10 Hard Won Lessons from Launching an Online MBA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8835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acba_abstract_elements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96"/>
          <a:stretch/>
        </p:blipFill>
        <p:spPr>
          <a:xfrm>
            <a:off x="-150533" y="-1"/>
            <a:ext cx="3855964" cy="3048001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-127002" y="6180667"/>
            <a:ext cx="9368600" cy="677333"/>
          </a:xfrm>
          <a:prstGeom prst="rect">
            <a:avLst/>
          </a:prstGeom>
          <a:solidFill>
            <a:srgbClr val="FABD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maacbalogo-whitepp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020" y="6254748"/>
            <a:ext cx="2120900" cy="50800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8417216" y="6422066"/>
            <a:ext cx="582102" cy="324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  <a:spcBef>
                <a:spcPts val="700"/>
              </a:spcBef>
            </a:pPr>
            <a:r>
              <a:rPr lang="en-US" sz="1600" baseline="30000" dirty="0">
                <a:solidFill>
                  <a:schemeClr val="bg1"/>
                </a:solidFill>
                <a:latin typeface="Arial"/>
                <a:cs typeface="Arial"/>
              </a:rPr>
              <a:t>1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8967" y="695887"/>
            <a:ext cx="7492071" cy="658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700"/>
              </a:spcBef>
            </a:pPr>
            <a:r>
              <a:rPr lang="en-US" sz="2800" dirty="0">
                <a:solidFill>
                  <a:srgbClr val="FABD0C"/>
                </a:solidFill>
                <a:latin typeface="Arial"/>
                <a:cs typeface="Arial"/>
              </a:rPr>
              <a:t>Rowan University: Hard Won Lessons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21350" y="1378480"/>
            <a:ext cx="68971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ABD0C"/>
                </a:solidFill>
                <a:latin typeface="Arial"/>
                <a:cs typeface="Arial"/>
              </a:rPr>
              <a:t>Working with Vendors to Extend Service and Support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/>
          <a:srcRect b="46167"/>
          <a:stretch/>
        </p:blipFill>
        <p:spPr>
          <a:xfrm>
            <a:off x="6823039" y="332655"/>
            <a:ext cx="2099174" cy="363232"/>
          </a:xfrm>
          <a:prstGeom prst="rect">
            <a:avLst/>
          </a:prstGeom>
        </p:spPr>
      </p:pic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871B5407-7EEE-684A-A2D5-F7594E54E5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25132"/>
            <a:ext cx="7882467" cy="3395136"/>
          </a:xfrm>
        </p:spPr>
        <p:txBody>
          <a:bodyPr>
            <a:normAutofit/>
          </a:bodyPr>
          <a:lstStyle/>
          <a:p>
            <a:r>
              <a:rPr lang="en-US" dirty="0"/>
              <a:t>Know your numbers and set your expectations accordingly</a:t>
            </a:r>
          </a:p>
          <a:p>
            <a:pPr lvl="1"/>
            <a:r>
              <a:rPr lang="en-US" dirty="0"/>
              <a:t>Understand your </a:t>
            </a:r>
            <a:r>
              <a:rPr lang="en-US" i="1" dirty="0"/>
              <a:t>current</a:t>
            </a:r>
            <a:r>
              <a:rPr lang="en-US" dirty="0"/>
              <a:t> and </a:t>
            </a:r>
            <a:r>
              <a:rPr lang="en-US" i="1" dirty="0"/>
              <a:t>potential</a:t>
            </a:r>
            <a:r>
              <a:rPr lang="en-US" dirty="0"/>
              <a:t> market share.</a:t>
            </a:r>
          </a:p>
          <a:p>
            <a:pPr lvl="1"/>
            <a:r>
              <a:rPr lang="en-US" dirty="0"/>
              <a:t>Set goals within your budget constraints. </a:t>
            </a:r>
          </a:p>
          <a:p>
            <a:pPr lvl="1"/>
            <a:r>
              <a:rPr lang="en-US" dirty="0"/>
              <a:t>Make boundaries for your partners.</a:t>
            </a:r>
          </a:p>
        </p:txBody>
      </p:sp>
    </p:spTree>
    <p:extLst>
      <p:ext uri="{BB962C8B-B14F-4D97-AF65-F5344CB8AC3E}">
        <p14:creationId xmlns:p14="http://schemas.microsoft.com/office/powerpoint/2010/main" val="217119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acba_abstract_elements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96"/>
          <a:stretch/>
        </p:blipFill>
        <p:spPr>
          <a:xfrm>
            <a:off x="-150533" y="-1"/>
            <a:ext cx="3855964" cy="3048001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-127002" y="6180667"/>
            <a:ext cx="9368600" cy="677333"/>
          </a:xfrm>
          <a:prstGeom prst="rect">
            <a:avLst/>
          </a:prstGeom>
          <a:solidFill>
            <a:srgbClr val="FABD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maacbalogo-whitepp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020" y="6254748"/>
            <a:ext cx="2120900" cy="50800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8417216" y="6422066"/>
            <a:ext cx="582102" cy="324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  <a:spcBef>
                <a:spcPts val="700"/>
              </a:spcBef>
            </a:pPr>
            <a:r>
              <a:rPr lang="en-US" sz="1600" baseline="30000" dirty="0">
                <a:solidFill>
                  <a:schemeClr val="bg1"/>
                </a:solidFill>
                <a:latin typeface="Arial"/>
                <a:cs typeface="Arial"/>
              </a:rPr>
              <a:t>1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8967" y="695887"/>
            <a:ext cx="7492071" cy="658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700"/>
              </a:spcBef>
            </a:pPr>
            <a:r>
              <a:rPr lang="en-US" sz="2800" dirty="0">
                <a:solidFill>
                  <a:srgbClr val="FABD0C"/>
                </a:solidFill>
                <a:latin typeface="Arial"/>
                <a:cs typeface="Arial"/>
              </a:rPr>
              <a:t>Rowan University: Hard Won Lessons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21350" y="1378480"/>
            <a:ext cx="68971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ABD0C"/>
                </a:solidFill>
                <a:latin typeface="Arial"/>
                <a:cs typeface="Arial"/>
              </a:rPr>
              <a:t>Working with Vendors to Extend Service and Support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5"/>
          <a:srcRect b="46167"/>
          <a:stretch/>
        </p:blipFill>
        <p:spPr>
          <a:xfrm>
            <a:off x="6823039" y="332655"/>
            <a:ext cx="2099174" cy="363232"/>
          </a:xfrm>
          <a:prstGeom prst="rect">
            <a:avLst/>
          </a:prstGeom>
        </p:spPr>
      </p:pic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871B5407-7EEE-684A-A2D5-F7594E54E5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25132"/>
            <a:ext cx="7882467" cy="394447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Understand your institution’s target student profile</a:t>
            </a:r>
          </a:p>
          <a:p>
            <a:pPr lvl="1"/>
            <a:r>
              <a:rPr lang="en-US" dirty="0"/>
              <a:t>Compare your students to the national trends.</a:t>
            </a:r>
          </a:p>
          <a:p>
            <a:pPr lvl="1"/>
            <a:r>
              <a:rPr lang="en-US" dirty="0"/>
              <a:t>What do your students expect of your institution?</a:t>
            </a:r>
          </a:p>
          <a:p>
            <a:pPr lvl="1"/>
            <a:r>
              <a:rPr lang="en-US" dirty="0"/>
              <a:t>What type of learning and tools meet your students’ needs?</a:t>
            </a:r>
          </a:p>
          <a:p>
            <a:pPr lvl="1"/>
            <a:r>
              <a:rPr lang="en-US" dirty="0"/>
              <a:t>What are your students’ goals?  What will they do with the degree?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b="1" dirty="0"/>
              <a:t>A word of advice: </a:t>
            </a:r>
            <a:r>
              <a:rPr lang="en-US" dirty="0"/>
              <a:t>Be Strategic. Be Timely. But Don’t Rush to Market.</a:t>
            </a:r>
          </a:p>
        </p:txBody>
      </p:sp>
    </p:spTree>
    <p:extLst>
      <p:ext uri="{BB962C8B-B14F-4D97-AF65-F5344CB8AC3E}">
        <p14:creationId xmlns:p14="http://schemas.microsoft.com/office/powerpoint/2010/main" val="332883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maacba_abstract_elements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96"/>
          <a:stretch/>
        </p:blipFill>
        <p:spPr>
          <a:xfrm>
            <a:off x="-150533" y="-1"/>
            <a:ext cx="3855964" cy="3048001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-127002" y="6180667"/>
            <a:ext cx="9368600" cy="677333"/>
          </a:xfrm>
          <a:prstGeom prst="rect">
            <a:avLst/>
          </a:prstGeom>
          <a:solidFill>
            <a:srgbClr val="FABD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maacbalogo-whitepp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020" y="6254748"/>
            <a:ext cx="2120900" cy="508000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488967" y="695887"/>
            <a:ext cx="8168199" cy="658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700"/>
              </a:spcBef>
            </a:pPr>
            <a:r>
              <a:rPr lang="en-US" sz="2800" dirty="0" smtClean="0">
                <a:solidFill>
                  <a:srgbClr val="FABD0C"/>
                </a:solidFill>
                <a:latin typeface="Arial"/>
                <a:cs typeface="Arial"/>
              </a:rPr>
              <a:t>PENN STATE ONLINE MBA</a:t>
            </a:r>
            <a:endParaRPr lang="en-US" sz="2800" dirty="0">
              <a:solidFill>
                <a:srgbClr val="FABD0C"/>
              </a:solidFill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417216" y="6422066"/>
            <a:ext cx="582102" cy="324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  <a:spcBef>
                <a:spcPts val="700"/>
              </a:spcBef>
            </a:pPr>
            <a:r>
              <a:rPr lang="en-US" sz="1600" baseline="30000" dirty="0">
                <a:solidFill>
                  <a:schemeClr val="bg1"/>
                </a:solidFill>
                <a:latin typeface="Arial"/>
                <a:cs typeface="Arial"/>
              </a:rPr>
              <a:t>1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051561" y="1897751"/>
            <a:ext cx="547465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470F00"/>
                </a:solidFill>
                <a:latin typeface="Arial"/>
                <a:cs typeface="Arial"/>
              </a:rPr>
              <a:t>Program structure</a:t>
            </a:r>
            <a:endParaRPr lang="en-US" sz="3200" dirty="0">
              <a:solidFill>
                <a:srgbClr val="470F00"/>
              </a:solidFill>
              <a:latin typeface="Arial"/>
              <a:cs typeface="Arial"/>
            </a:endParaRPr>
          </a:p>
          <a:p>
            <a:pPr marL="285750" indent="-285750">
              <a:buClr>
                <a:srgbClr val="FABD0C"/>
              </a:buClr>
              <a:buFont typeface="Arial"/>
              <a:buChar char="•"/>
            </a:pPr>
            <a:r>
              <a:rPr lang="en-US" sz="1600" dirty="0" err="1">
                <a:solidFill>
                  <a:srgbClr val="470F00"/>
                </a:solidFill>
                <a:latin typeface="Arial"/>
                <a:cs typeface="Arial"/>
              </a:rPr>
              <a:t>iMBA</a:t>
            </a:r>
            <a:r>
              <a:rPr lang="en-US" sz="1600" dirty="0">
                <a:solidFill>
                  <a:srgbClr val="470F00"/>
                </a:solidFill>
                <a:latin typeface="Arial"/>
                <a:cs typeface="Arial"/>
              </a:rPr>
              <a:t> </a:t>
            </a:r>
            <a:r>
              <a:rPr lang="mr-IN" sz="1600" dirty="0">
                <a:solidFill>
                  <a:srgbClr val="470F00"/>
                </a:solidFill>
                <a:latin typeface="Arial"/>
                <a:cs typeface="Arial"/>
              </a:rPr>
              <a:t>–</a:t>
            </a:r>
            <a:r>
              <a:rPr lang="en-US" sz="1600" dirty="0">
                <a:solidFill>
                  <a:srgbClr val="470F00"/>
                </a:solidFill>
                <a:latin typeface="Arial"/>
                <a:cs typeface="Arial"/>
              </a:rPr>
              <a:t> 2002, OMBA - Fall 2017</a:t>
            </a:r>
          </a:p>
          <a:p>
            <a:pPr marL="285750" indent="-285750">
              <a:buClr>
                <a:srgbClr val="FABD0C"/>
              </a:buClr>
              <a:buFont typeface="Arial"/>
              <a:buChar char="•"/>
            </a:pPr>
            <a:r>
              <a:rPr lang="en-US" sz="1600" dirty="0" err="1">
                <a:solidFill>
                  <a:srgbClr val="470F00"/>
                </a:solidFill>
                <a:latin typeface="Arial"/>
                <a:cs typeface="Arial"/>
              </a:rPr>
              <a:t>Smeal</a:t>
            </a:r>
            <a:r>
              <a:rPr lang="en-US" sz="1600" dirty="0">
                <a:solidFill>
                  <a:srgbClr val="470F00"/>
                </a:solidFill>
                <a:latin typeface="Arial"/>
                <a:cs typeface="Arial"/>
              </a:rPr>
              <a:t>-led, + Harrisburg, </a:t>
            </a:r>
            <a:r>
              <a:rPr lang="en-US" sz="1600" dirty="0" err="1">
                <a:solidFill>
                  <a:srgbClr val="470F00"/>
                </a:solidFill>
                <a:latin typeface="Arial"/>
                <a:cs typeface="Arial"/>
              </a:rPr>
              <a:t>Behrend</a:t>
            </a:r>
            <a:r>
              <a:rPr lang="en-US" sz="1600" dirty="0">
                <a:solidFill>
                  <a:srgbClr val="470F00"/>
                </a:solidFill>
                <a:latin typeface="Arial"/>
                <a:cs typeface="Arial"/>
              </a:rPr>
              <a:t>, and Great Valley</a:t>
            </a:r>
          </a:p>
          <a:p>
            <a:pPr marL="285750" indent="-285750">
              <a:buClr>
                <a:srgbClr val="FABD0C"/>
              </a:buClr>
              <a:buFont typeface="Arial"/>
              <a:buChar char="•"/>
            </a:pPr>
            <a:r>
              <a:rPr lang="en-US" sz="1600" dirty="0" smtClean="0">
                <a:solidFill>
                  <a:srgbClr val="470F00"/>
                </a:solidFill>
                <a:latin typeface="Arial"/>
                <a:cs typeface="Arial"/>
              </a:rPr>
              <a:t>Faculty Director + Managing Director</a:t>
            </a:r>
          </a:p>
          <a:p>
            <a:pPr marL="285750" indent="-285750">
              <a:buClr>
                <a:srgbClr val="FABD0C"/>
              </a:buClr>
              <a:buFont typeface="Arial"/>
              <a:buChar char="•"/>
            </a:pPr>
            <a:r>
              <a:rPr lang="en-US" sz="1600" dirty="0" smtClean="0">
                <a:solidFill>
                  <a:srgbClr val="470F00"/>
                </a:solidFill>
                <a:latin typeface="Arial"/>
                <a:cs typeface="Arial"/>
              </a:rPr>
              <a:t>48 credit/fully online/Residency</a:t>
            </a:r>
          </a:p>
          <a:p>
            <a:pPr marL="285750" indent="-285750">
              <a:buClr>
                <a:srgbClr val="FABD0C"/>
              </a:buClr>
              <a:buFont typeface="Arial"/>
              <a:buChar char="•"/>
            </a:pPr>
            <a:r>
              <a:rPr lang="en-US" sz="1600" dirty="0" smtClean="0">
                <a:solidFill>
                  <a:srgbClr val="470F00"/>
                </a:solidFill>
                <a:latin typeface="Arial"/>
                <a:cs typeface="Arial"/>
              </a:rPr>
              <a:t>Core + concentration</a:t>
            </a:r>
          </a:p>
          <a:p>
            <a:pPr marL="285750" indent="-285750">
              <a:buClr>
                <a:srgbClr val="FABD0C"/>
              </a:buClr>
              <a:buFont typeface="Arial"/>
              <a:buChar char="•"/>
            </a:pPr>
            <a:r>
              <a:rPr lang="en-US" sz="1600" dirty="0" smtClean="0">
                <a:solidFill>
                  <a:srgbClr val="470F00"/>
                </a:solidFill>
                <a:latin typeface="Arial"/>
                <a:cs typeface="Arial"/>
              </a:rPr>
              <a:t>Flexible pace/3 intakes</a:t>
            </a:r>
          </a:p>
          <a:p>
            <a:pPr marL="285750" indent="-285750">
              <a:buClr>
                <a:srgbClr val="FABD0C"/>
              </a:buClr>
              <a:buFont typeface="Arial"/>
              <a:buChar char="•"/>
            </a:pPr>
            <a:endParaRPr lang="en-US" sz="2000" dirty="0">
              <a:solidFill>
                <a:srgbClr val="470F00"/>
              </a:solidFill>
              <a:latin typeface="Arial"/>
              <a:cs typeface="Arial"/>
            </a:endParaRPr>
          </a:p>
          <a:p>
            <a:r>
              <a:rPr lang="en-US" sz="3200" dirty="0" smtClean="0">
                <a:solidFill>
                  <a:srgbClr val="470F00"/>
                </a:solidFill>
                <a:latin typeface="Arial"/>
                <a:cs typeface="Arial"/>
              </a:rPr>
              <a:t>In house</a:t>
            </a:r>
            <a:endParaRPr lang="en-US" sz="3200" dirty="0">
              <a:solidFill>
                <a:srgbClr val="470F00"/>
              </a:solidFill>
              <a:latin typeface="Arial"/>
              <a:cs typeface="Arial"/>
            </a:endParaRPr>
          </a:p>
          <a:p>
            <a:pPr marL="285750" indent="-285750">
              <a:buClr>
                <a:srgbClr val="FABD0C"/>
              </a:buClr>
              <a:buFont typeface="Arial"/>
              <a:buChar char="•"/>
            </a:pPr>
            <a:r>
              <a:rPr lang="en-US" sz="1600" dirty="0" smtClean="0">
                <a:solidFill>
                  <a:srgbClr val="470F00"/>
                </a:solidFill>
                <a:latin typeface="Arial"/>
                <a:cs typeface="Arial"/>
              </a:rPr>
              <a:t>OMBA + PSU World Campus</a:t>
            </a:r>
            <a:endParaRPr lang="en-US" sz="1600" dirty="0">
              <a:solidFill>
                <a:srgbClr val="470F00"/>
              </a:solidFill>
              <a:latin typeface="Arial"/>
              <a:cs typeface="Arial"/>
            </a:endParaRPr>
          </a:p>
          <a:p>
            <a:pPr marL="285750" indent="-285750">
              <a:buClr>
                <a:srgbClr val="FABD0C"/>
              </a:buClr>
              <a:buFont typeface="Arial"/>
              <a:buChar char="•"/>
            </a:pPr>
            <a:r>
              <a:rPr lang="en-US" sz="1600" dirty="0" smtClean="0">
                <a:solidFill>
                  <a:srgbClr val="470F00"/>
                </a:solidFill>
                <a:latin typeface="Arial"/>
                <a:cs typeface="Arial"/>
              </a:rPr>
              <a:t>All academics/course design</a:t>
            </a:r>
            <a:endParaRPr lang="en-US" sz="1600" dirty="0">
              <a:solidFill>
                <a:srgbClr val="470F00"/>
              </a:solidFill>
              <a:latin typeface="Arial"/>
              <a:cs typeface="Arial"/>
            </a:endParaRPr>
          </a:p>
          <a:p>
            <a:pPr marL="285750" indent="-285750">
              <a:buClr>
                <a:srgbClr val="FABD0C"/>
              </a:buClr>
              <a:buFont typeface="Arial"/>
              <a:buChar char="•"/>
            </a:pPr>
            <a:r>
              <a:rPr lang="en-US" sz="1600" dirty="0" smtClean="0">
                <a:solidFill>
                  <a:srgbClr val="470F00"/>
                </a:solidFill>
                <a:latin typeface="Arial"/>
                <a:cs typeface="Arial"/>
              </a:rPr>
              <a:t>All operations</a:t>
            </a:r>
          </a:p>
          <a:p>
            <a:pPr marL="285750" indent="-285750">
              <a:buClr>
                <a:srgbClr val="FABD0C"/>
              </a:buClr>
              <a:buFont typeface="Arial"/>
              <a:buChar char="•"/>
            </a:pPr>
            <a:r>
              <a:rPr lang="en-US" sz="1600" dirty="0" smtClean="0">
                <a:solidFill>
                  <a:srgbClr val="470F00"/>
                </a:solidFill>
                <a:latin typeface="Arial"/>
                <a:cs typeface="Arial"/>
              </a:rPr>
              <a:t>Only </a:t>
            </a:r>
            <a:r>
              <a:rPr lang="en-US" sz="1600" i="1" dirty="0" smtClean="0">
                <a:solidFill>
                  <a:srgbClr val="470F00"/>
                </a:solidFill>
                <a:latin typeface="Arial"/>
                <a:cs typeface="Arial"/>
              </a:rPr>
              <a:t>outside service </a:t>
            </a:r>
            <a:r>
              <a:rPr lang="en-US" sz="1600" dirty="0" smtClean="0">
                <a:solidFill>
                  <a:srgbClr val="470F00"/>
                </a:solidFill>
                <a:latin typeface="Arial"/>
                <a:cs typeface="Arial"/>
              </a:rPr>
              <a:t>- Inside Track (IT) recruiting </a:t>
            </a:r>
            <a:endParaRPr lang="en-US" sz="1600" dirty="0">
              <a:solidFill>
                <a:srgbClr val="470F00"/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endParaRPr lang="en-US" sz="3600" dirty="0">
              <a:latin typeface="Arial"/>
              <a:cs typeface="Arial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21350" y="1378480"/>
            <a:ext cx="68971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ABD0C"/>
                </a:solidFill>
                <a:latin typeface="Arial"/>
                <a:cs typeface="Arial"/>
              </a:rPr>
              <a:t>In House services</a:t>
            </a:r>
            <a:endParaRPr lang="en-US" sz="1400" dirty="0">
              <a:solidFill>
                <a:srgbClr val="FABD0C"/>
              </a:solidFill>
              <a:latin typeface="Arial"/>
              <a:cs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6215" y="228362"/>
            <a:ext cx="1182052" cy="729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57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acba_abstract_elements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96"/>
          <a:stretch/>
        </p:blipFill>
        <p:spPr>
          <a:xfrm>
            <a:off x="-150533" y="-1"/>
            <a:ext cx="3855964" cy="3048001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-127002" y="6180667"/>
            <a:ext cx="9368600" cy="677333"/>
          </a:xfrm>
          <a:prstGeom prst="rect">
            <a:avLst/>
          </a:prstGeom>
          <a:solidFill>
            <a:srgbClr val="FABD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maacbalogo-whitepp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020" y="6254748"/>
            <a:ext cx="2120900" cy="50800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8417216" y="6422066"/>
            <a:ext cx="582102" cy="324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  <a:spcBef>
                <a:spcPts val="700"/>
              </a:spcBef>
            </a:pPr>
            <a:r>
              <a:rPr lang="en-US" sz="1600" baseline="30000" dirty="0">
                <a:solidFill>
                  <a:schemeClr val="bg1"/>
                </a:solidFill>
                <a:latin typeface="Arial"/>
                <a:cs typeface="Arial"/>
              </a:rPr>
              <a:t>1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33143" y="1939897"/>
            <a:ext cx="7265162" cy="13655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470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Do not </a:t>
            </a:r>
            <a:r>
              <a:rPr lang="en-US" sz="2400" i="1" dirty="0">
                <a:solidFill>
                  <a:srgbClr val="470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400" i="1" dirty="0" smtClean="0">
                <a:solidFill>
                  <a:srgbClr val="470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ssume</a:t>
            </a:r>
            <a:r>
              <a:rPr lang="en-US" sz="2400" dirty="0" smtClean="0">
                <a:solidFill>
                  <a:srgbClr val="470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what people know/don’t know</a:t>
            </a:r>
          </a:p>
          <a:p>
            <a:pPr marL="285750" indent="-285750">
              <a:buClr>
                <a:srgbClr val="FABD0C"/>
              </a:buClr>
            </a:pPr>
            <a:r>
              <a:rPr lang="en-US" sz="1400" dirty="0" smtClean="0">
                <a:solidFill>
                  <a:srgbClr val="470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Cultural shift </a:t>
            </a:r>
            <a:r>
              <a:rPr lang="mr-IN" sz="1400" dirty="0" smtClean="0">
                <a:solidFill>
                  <a:srgbClr val="470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1400" dirty="0" smtClean="0">
                <a:solidFill>
                  <a:srgbClr val="470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set the tone</a:t>
            </a:r>
          </a:p>
          <a:p>
            <a:pPr marL="285750" indent="-285750">
              <a:buClr>
                <a:srgbClr val="FABD0C"/>
              </a:buClr>
            </a:pPr>
            <a:r>
              <a:rPr lang="en-US" sz="1400" dirty="0" smtClean="0">
                <a:solidFill>
                  <a:srgbClr val="470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Educate/Communicate, Educate/Communicate, Educate/Communicate</a:t>
            </a:r>
          </a:p>
          <a:p>
            <a:pPr marL="285750" indent="-285750">
              <a:buClr>
                <a:srgbClr val="FABD0C"/>
              </a:buClr>
            </a:pPr>
            <a:r>
              <a:rPr lang="en-US" sz="1400" dirty="0" smtClean="0">
                <a:solidFill>
                  <a:srgbClr val="470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Optometrist</a:t>
            </a:r>
          </a:p>
          <a:p>
            <a:endParaRPr lang="en-US" sz="1400" dirty="0"/>
          </a:p>
        </p:txBody>
      </p:sp>
      <p:sp>
        <p:nvSpPr>
          <p:cNvPr id="14" name="Content Placeholder 3"/>
          <p:cNvSpPr>
            <a:spLocks noGrp="1"/>
          </p:cNvSpPr>
          <p:nvPr>
            <p:ph sz="half" idx="1"/>
          </p:nvPr>
        </p:nvSpPr>
        <p:spPr>
          <a:xfrm>
            <a:off x="833141" y="4803541"/>
            <a:ext cx="7746612" cy="118497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470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Right people - Right positions, then trust the process</a:t>
            </a:r>
          </a:p>
          <a:p>
            <a:pPr marL="285750" indent="-285750">
              <a:buClr>
                <a:srgbClr val="FABD0C"/>
              </a:buClr>
            </a:pPr>
            <a:r>
              <a:rPr lang="en-US" sz="1400" dirty="0" smtClean="0">
                <a:solidFill>
                  <a:srgbClr val="470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Restructure/reassess</a:t>
            </a:r>
          </a:p>
          <a:p>
            <a:pPr marL="285750" indent="-285750">
              <a:buClr>
                <a:srgbClr val="FABD0C"/>
              </a:buClr>
            </a:pPr>
            <a:r>
              <a:rPr lang="en-US" sz="1400" dirty="0" smtClean="0">
                <a:solidFill>
                  <a:srgbClr val="470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 skills and roles</a:t>
            </a:r>
          </a:p>
          <a:p>
            <a:pPr marL="285750" indent="-285750">
              <a:buClr>
                <a:srgbClr val="FABD0C"/>
              </a:buClr>
            </a:pPr>
            <a:r>
              <a:rPr lang="en-US" sz="1400" dirty="0" smtClean="0">
                <a:solidFill>
                  <a:srgbClr val="470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Behaviors/leadership/facilitation</a:t>
            </a:r>
          </a:p>
          <a:p>
            <a:pPr marL="285750" indent="-285750">
              <a:buClr>
                <a:srgbClr val="FABD0C"/>
              </a:buClr>
            </a:pPr>
            <a:endParaRPr lang="en-US" sz="1400" dirty="0" smtClean="0">
              <a:solidFill>
                <a:srgbClr val="470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FABD0C"/>
              </a:buClr>
            </a:pPr>
            <a:endParaRPr lang="en-US" sz="1400" dirty="0" smtClean="0">
              <a:solidFill>
                <a:srgbClr val="470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FABD0C"/>
              </a:buClr>
            </a:pP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488967" y="695887"/>
            <a:ext cx="7492071" cy="658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700"/>
              </a:spcBef>
            </a:pPr>
            <a:r>
              <a:rPr lang="en-US" sz="2800" dirty="0" err="1" smtClean="0">
                <a:solidFill>
                  <a:srgbClr val="FABD0C"/>
                </a:solidFill>
                <a:latin typeface="Arial"/>
                <a:cs typeface="Arial"/>
              </a:rPr>
              <a:t>Sooo</a:t>
            </a:r>
            <a:r>
              <a:rPr lang="en-US" sz="2800" dirty="0" smtClean="0">
                <a:solidFill>
                  <a:srgbClr val="FABD0C"/>
                </a:solidFill>
                <a:latin typeface="Arial"/>
                <a:cs typeface="Arial"/>
              </a:rPr>
              <a:t> Many Lessons Learned </a:t>
            </a:r>
            <a:r>
              <a:rPr lang="mr-IN" sz="2800" dirty="0" smtClean="0">
                <a:solidFill>
                  <a:srgbClr val="FABD0C"/>
                </a:solidFill>
                <a:latin typeface="Arial"/>
                <a:cs typeface="Arial"/>
              </a:rPr>
              <a:t>–</a:t>
            </a:r>
            <a:r>
              <a:rPr lang="en-US" sz="2800" dirty="0" smtClean="0">
                <a:solidFill>
                  <a:srgbClr val="FABD0C"/>
                </a:solidFill>
                <a:latin typeface="Arial"/>
                <a:cs typeface="Arial"/>
              </a:rPr>
              <a:t> Here’s 3</a:t>
            </a:r>
            <a:endParaRPr lang="en-US" sz="2800" dirty="0">
              <a:solidFill>
                <a:srgbClr val="FABD0C"/>
              </a:solidFill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21350" y="1378480"/>
            <a:ext cx="68971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ABD0C"/>
                </a:solidFill>
                <a:latin typeface="Arial"/>
                <a:cs typeface="Arial"/>
              </a:rPr>
              <a:t>“WE ARE IN PERPETUAL PROTOTYPE MODE”</a:t>
            </a:r>
            <a:endParaRPr lang="en-US" sz="1400" dirty="0">
              <a:solidFill>
                <a:srgbClr val="FABD0C"/>
              </a:solidFill>
              <a:latin typeface="Arial"/>
              <a:cs typeface="Arial"/>
            </a:endParaRPr>
          </a:p>
        </p:txBody>
      </p:sp>
      <p:sp>
        <p:nvSpPr>
          <p:cNvPr id="12" name="Content Placeholder 3"/>
          <p:cNvSpPr>
            <a:spLocks noGrp="1"/>
          </p:cNvSpPr>
          <p:nvPr>
            <p:ph sz="half" idx="1"/>
          </p:nvPr>
        </p:nvSpPr>
        <p:spPr>
          <a:xfrm>
            <a:off x="833142" y="3230784"/>
            <a:ext cx="8166175" cy="14942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470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Unite the </a:t>
            </a:r>
            <a:r>
              <a:rPr lang="en-US" sz="2400" i="1" dirty="0" smtClean="0">
                <a:solidFill>
                  <a:srgbClr val="470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Expert Team</a:t>
            </a:r>
          </a:p>
          <a:p>
            <a:pPr marL="285750" indent="-285750">
              <a:buClr>
                <a:srgbClr val="FABD0C"/>
              </a:buClr>
            </a:pPr>
            <a:r>
              <a:rPr lang="en-US" sz="1400" dirty="0" smtClean="0">
                <a:solidFill>
                  <a:srgbClr val="470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Course Author/Lead Instructor </a:t>
            </a:r>
            <a:r>
              <a:rPr lang="mr-IN" sz="1400" dirty="0" smtClean="0">
                <a:solidFill>
                  <a:srgbClr val="470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1400" dirty="0" smtClean="0">
                <a:solidFill>
                  <a:srgbClr val="470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EXPERT CONTENT</a:t>
            </a:r>
          </a:p>
          <a:p>
            <a:pPr marL="285750" indent="-285750">
              <a:buClr>
                <a:srgbClr val="FABD0C"/>
              </a:buClr>
            </a:pPr>
            <a:r>
              <a:rPr lang="en-US" sz="1400" dirty="0" smtClean="0">
                <a:solidFill>
                  <a:srgbClr val="470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Instructional Design/Professional Development </a:t>
            </a:r>
            <a:r>
              <a:rPr lang="mr-IN" sz="1400" dirty="0" smtClean="0">
                <a:solidFill>
                  <a:srgbClr val="470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1400" dirty="0" smtClean="0">
                <a:solidFill>
                  <a:srgbClr val="470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EXPERT DESIGN/DELIVERY/DEVELOPMENT</a:t>
            </a:r>
          </a:p>
          <a:p>
            <a:pPr marL="285750" indent="-285750">
              <a:buClr>
                <a:srgbClr val="FABD0C"/>
              </a:buClr>
            </a:pPr>
            <a:r>
              <a:rPr lang="en-US" sz="1400" dirty="0" smtClean="0">
                <a:solidFill>
                  <a:srgbClr val="470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Academic/Faculty Director </a:t>
            </a:r>
            <a:r>
              <a:rPr lang="mr-IN" sz="1400" dirty="0" smtClean="0">
                <a:solidFill>
                  <a:srgbClr val="470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1400" dirty="0" smtClean="0">
                <a:solidFill>
                  <a:srgbClr val="470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CULTURE/TONE EXPERT</a:t>
            </a:r>
          </a:p>
          <a:p>
            <a:pPr marL="285750" indent="-285750">
              <a:buClr>
                <a:srgbClr val="FABD0C"/>
              </a:buClr>
            </a:pPr>
            <a:r>
              <a:rPr lang="en-US" sz="1400" dirty="0" smtClean="0">
                <a:solidFill>
                  <a:srgbClr val="470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Continuous improvement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6215" y="228362"/>
            <a:ext cx="1182052" cy="729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800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158561" y="182597"/>
            <a:ext cx="2133601" cy="2005078"/>
          </a:xfrm>
          <a:prstGeom prst="ellipse">
            <a:avLst/>
          </a:prstGeom>
          <a:solidFill>
            <a:schemeClr val="bg2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236179" y="2310523"/>
            <a:ext cx="2542561" cy="201418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606283" y="2312082"/>
            <a:ext cx="2133601" cy="1974273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911694" y="4569534"/>
            <a:ext cx="2133601" cy="1974273"/>
          </a:xfrm>
          <a:prstGeom prst="ellipse">
            <a:avLst/>
          </a:prstGeom>
          <a:solidFill>
            <a:schemeClr val="bg2">
              <a:lumMod val="9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149408" y="4618502"/>
            <a:ext cx="2133601" cy="1974273"/>
          </a:xfrm>
          <a:prstGeom prst="ellipse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428507" y="2390266"/>
            <a:ext cx="2133601" cy="1974273"/>
          </a:xfrm>
          <a:prstGeom prst="ellipse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028325" y="234947"/>
            <a:ext cx="2133601" cy="1974273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168305" y="2506451"/>
            <a:ext cx="2667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Monaco" charset="0"/>
                <a:ea typeface="Monaco" charset="0"/>
                <a:cs typeface="Monaco" charset="0"/>
              </a:rPr>
              <a:t>ARTIFACTS</a:t>
            </a:r>
          </a:p>
          <a:p>
            <a:pPr algn="ctr"/>
            <a:endParaRPr lang="en-US" b="1" dirty="0" smtClean="0">
              <a:latin typeface="Monaco" charset="0"/>
              <a:ea typeface="Monaco" charset="0"/>
              <a:cs typeface="Monaco" charset="0"/>
            </a:endParaRPr>
          </a:p>
          <a:p>
            <a:pPr algn="ctr"/>
            <a:r>
              <a:rPr lang="en-US" b="1" dirty="0" smtClean="0">
                <a:latin typeface="Monaco" charset="0"/>
                <a:ea typeface="Monaco" charset="0"/>
                <a:cs typeface="Monaco" charset="0"/>
              </a:rPr>
              <a:t>SHARED VALUES</a:t>
            </a:r>
          </a:p>
          <a:p>
            <a:pPr algn="ctr"/>
            <a:endParaRPr lang="en-US" b="1" dirty="0" smtClean="0">
              <a:latin typeface="Monaco" charset="0"/>
              <a:ea typeface="Monaco" charset="0"/>
              <a:cs typeface="Monaco" charset="0"/>
            </a:endParaRPr>
          </a:p>
          <a:p>
            <a:pPr algn="ctr"/>
            <a:r>
              <a:rPr lang="en-US" b="1" dirty="0" smtClean="0">
                <a:latin typeface="Monaco" charset="0"/>
                <a:ea typeface="Monaco" charset="0"/>
                <a:cs typeface="Monaco" charset="0"/>
              </a:rPr>
              <a:t>BASIC ASSUMPTIONS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244825" y="663141"/>
            <a:ext cx="19985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onaco" charset="0"/>
                <a:ea typeface="Monaco" charset="0"/>
                <a:cs typeface="Monaco" charset="0"/>
              </a:rPr>
              <a:t>6 MANAGEMENT CONTROL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81258" y="2809785"/>
            <a:ext cx="21454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onaco" charset="0"/>
                <a:ea typeface="Monaco" charset="0"/>
                <a:cs typeface="Monaco" charset="0"/>
              </a:rPr>
              <a:t>5</a:t>
            </a:r>
          </a:p>
          <a:p>
            <a:pPr algn="ctr"/>
            <a:r>
              <a:rPr lang="en-US" sz="2000" dirty="0" smtClean="0">
                <a:latin typeface="Monaco" charset="0"/>
                <a:ea typeface="Monaco" charset="0"/>
                <a:cs typeface="Monaco" charset="0"/>
              </a:rPr>
              <a:t>CONFLICT </a:t>
            </a:r>
          </a:p>
          <a:p>
            <a:pPr algn="ctr"/>
            <a:r>
              <a:rPr lang="en-US" sz="2000" dirty="0" smtClean="0">
                <a:latin typeface="Monaco" charset="0"/>
                <a:ea typeface="Monaco" charset="0"/>
                <a:cs typeface="Monaco" charset="0"/>
              </a:rPr>
              <a:t>MANAGEMENT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608845" y="2766662"/>
            <a:ext cx="18148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onaco" charset="0"/>
                <a:ea typeface="Monaco" charset="0"/>
                <a:cs typeface="Monaco" charset="0"/>
              </a:rPr>
              <a:t>2 </a:t>
            </a:r>
          </a:p>
          <a:p>
            <a:pPr algn="ctr"/>
            <a:r>
              <a:rPr lang="en-US" sz="2000" dirty="0" smtClean="0">
                <a:latin typeface="Monaco" charset="0"/>
                <a:ea typeface="Monaco" charset="0"/>
                <a:cs typeface="Monaco" charset="0"/>
              </a:rPr>
              <a:t>CUSTOMER MANAGEMENT</a:t>
            </a:r>
          </a:p>
          <a:p>
            <a:pPr algn="ctr"/>
            <a:endParaRPr lang="en-US" sz="2000" dirty="0" smtClean="0">
              <a:latin typeface="Monaco" charset="0"/>
              <a:ea typeface="Monaco" charset="0"/>
              <a:cs typeface="Monaco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10372" y="5200350"/>
            <a:ext cx="18116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onaco" charset="0"/>
                <a:ea typeface="Monaco" charset="0"/>
                <a:cs typeface="Monaco" charset="0"/>
              </a:rPr>
              <a:t>3</a:t>
            </a:r>
          </a:p>
          <a:p>
            <a:pPr algn="ctr"/>
            <a:r>
              <a:rPr lang="en-US" sz="2000" dirty="0" smtClean="0">
                <a:latin typeface="Monaco" charset="0"/>
                <a:ea typeface="Monaco" charset="0"/>
                <a:cs typeface="Monaco" charset="0"/>
              </a:rPr>
              <a:t>MOTIVATION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82462" y="4859998"/>
            <a:ext cx="17942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onaco" charset="0"/>
                <a:ea typeface="Monaco" charset="0"/>
                <a:cs typeface="Monaco" charset="0"/>
              </a:rPr>
              <a:t>4 AUTHORITY &amp; INFLUENCE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034761" y="579047"/>
            <a:ext cx="2133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onaco" charset="0"/>
                <a:ea typeface="Monaco" charset="0"/>
                <a:cs typeface="Monaco" charset="0"/>
              </a:rPr>
              <a:t>1 </a:t>
            </a:r>
          </a:p>
          <a:p>
            <a:pPr algn="ctr"/>
            <a:r>
              <a:rPr lang="en-US" sz="2000" dirty="0" smtClean="0">
                <a:latin typeface="Monaco" charset="0"/>
                <a:ea typeface="Monaco" charset="0"/>
                <a:cs typeface="Monaco" charset="0"/>
              </a:rPr>
              <a:t>STRATEGY FORMULATION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838746" y="365462"/>
            <a:ext cx="17233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smtClean="0"/>
              <a:t>Supportive OR </a:t>
            </a:r>
          </a:p>
          <a:p>
            <a:pPr algn="ctr"/>
            <a:r>
              <a:rPr lang="en-US" sz="1200" i="1" dirty="0" smtClean="0"/>
              <a:t>Non-supportive?</a:t>
            </a:r>
            <a:endParaRPr lang="en-US" sz="1200" i="1" dirty="0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5246077" y="1622113"/>
            <a:ext cx="849048" cy="82129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319904" y="2993342"/>
            <a:ext cx="23266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/>
                </a:solidFill>
                <a:latin typeface="+mj-lt"/>
                <a:ea typeface="Monaco" charset="0"/>
                <a:cs typeface="Monaco" charset="0"/>
              </a:rPr>
              <a:t>Core Culture</a:t>
            </a:r>
            <a:endParaRPr lang="en-US" sz="2800" dirty="0">
              <a:solidFill>
                <a:srgbClr val="92D050"/>
              </a:solidFill>
              <a:latin typeface="+mj-lt"/>
              <a:ea typeface="Monaco" charset="0"/>
              <a:cs typeface="Monaco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026677" y="4877470"/>
            <a:ext cx="15634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smtClean="0"/>
              <a:t>Supportive OR </a:t>
            </a:r>
          </a:p>
          <a:p>
            <a:pPr algn="ctr"/>
            <a:r>
              <a:rPr lang="en-US" sz="1200" i="1" dirty="0" smtClean="0"/>
              <a:t>Non-supportive?</a:t>
            </a:r>
            <a:endParaRPr lang="en-US" sz="1200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7529773" y="1994603"/>
            <a:ext cx="13657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smtClean="0"/>
              <a:t>Supportive OR </a:t>
            </a:r>
          </a:p>
          <a:p>
            <a:pPr algn="ctr"/>
            <a:r>
              <a:rPr lang="en-US" sz="1200" i="1" dirty="0" smtClean="0"/>
              <a:t>Non-supportive?</a:t>
            </a:r>
            <a:endParaRPr lang="en-US" sz="1200" i="1" dirty="0"/>
          </a:p>
        </p:txBody>
      </p:sp>
      <p:sp>
        <p:nvSpPr>
          <p:cNvPr id="24" name="TextBox 23"/>
          <p:cNvSpPr txBox="1"/>
          <p:nvPr/>
        </p:nvSpPr>
        <p:spPr>
          <a:xfrm>
            <a:off x="270704" y="209151"/>
            <a:ext cx="21368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smtClean="0"/>
              <a:t>Supportive OR </a:t>
            </a:r>
          </a:p>
          <a:p>
            <a:pPr algn="ctr"/>
            <a:r>
              <a:rPr lang="en-US" sz="1200" i="1" dirty="0" smtClean="0"/>
              <a:t>Non-supportive?</a:t>
            </a:r>
            <a:endParaRPr lang="en-US" sz="1200" i="1" dirty="0"/>
          </a:p>
        </p:txBody>
      </p:sp>
      <p:sp>
        <p:nvSpPr>
          <p:cNvPr id="25" name="TextBox 24"/>
          <p:cNvSpPr txBox="1"/>
          <p:nvPr/>
        </p:nvSpPr>
        <p:spPr>
          <a:xfrm>
            <a:off x="87127" y="4336288"/>
            <a:ext cx="25450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smtClean="0"/>
              <a:t>Supportive OR </a:t>
            </a:r>
          </a:p>
          <a:p>
            <a:pPr algn="ctr"/>
            <a:r>
              <a:rPr lang="en-US" sz="1200" i="1" dirty="0" smtClean="0"/>
              <a:t>Non-supportive?</a:t>
            </a:r>
            <a:endParaRPr lang="en-US" sz="1200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270704" y="5457281"/>
            <a:ext cx="1596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smtClean="0"/>
              <a:t>Supportive OR </a:t>
            </a:r>
          </a:p>
          <a:p>
            <a:pPr algn="ctr"/>
            <a:r>
              <a:rPr lang="en-US" sz="1200" i="1" dirty="0" smtClean="0"/>
              <a:t>Non-supportive?</a:t>
            </a:r>
            <a:endParaRPr lang="en-US" sz="1200" i="1" dirty="0"/>
          </a:p>
        </p:txBody>
      </p:sp>
      <p:sp>
        <p:nvSpPr>
          <p:cNvPr id="27" name="TextBox 26"/>
          <p:cNvSpPr txBox="1"/>
          <p:nvPr/>
        </p:nvSpPr>
        <p:spPr>
          <a:xfrm>
            <a:off x="944504" y="680303"/>
            <a:ext cx="72093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Monaco" charset="0"/>
                <a:ea typeface="Monaco" charset="0"/>
                <a:cs typeface="Monaco" charset="0"/>
              </a:rPr>
              <a:t>6 CULTURAL LEVERS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06283" y="1580211"/>
            <a:ext cx="85539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92D050"/>
                </a:solidFill>
                <a:latin typeface="Monaco" charset="0"/>
                <a:ea typeface="Monaco" charset="0"/>
                <a:cs typeface="Monaco" charset="0"/>
              </a:rPr>
              <a:t>ORGANIZATIONAL PROCESSES &amp; PRACTICES 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flipH="1" flipV="1">
            <a:off x="3598852" y="1767182"/>
            <a:ext cx="445002" cy="73176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 flipV="1">
            <a:off x="2170089" y="2982027"/>
            <a:ext cx="1428763" cy="47149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5489290" y="2982027"/>
            <a:ext cx="1119555" cy="51332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3297270" y="4034430"/>
            <a:ext cx="681756" cy="112480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5004212" y="3997101"/>
            <a:ext cx="838403" cy="97804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170088" y="4789224"/>
            <a:ext cx="55772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 smtClean="0">
                <a:solidFill>
                  <a:srgbClr val="92D050"/>
                </a:solidFill>
              </a:rPr>
              <a:t>Do you Walk the Walk? </a:t>
            </a:r>
            <a:endParaRPr lang="en-US" sz="4000" i="1" dirty="0">
              <a:solidFill>
                <a:srgbClr val="92D05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625530" y="6599160"/>
            <a:ext cx="5436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Young, D. W. (2000, Sep/Oct). The Six Levers for Managing Organizational Culture. </a:t>
            </a:r>
            <a:r>
              <a:rPr lang="en-US" sz="900" i="1" dirty="0"/>
              <a:t>Business </a:t>
            </a:r>
            <a:r>
              <a:rPr lang="en-US" sz="900" i="1" dirty="0" smtClean="0"/>
              <a:t>Horizons, </a:t>
            </a:r>
            <a:r>
              <a:rPr lang="en-US" sz="900" i="1" dirty="0"/>
              <a:t>43</a:t>
            </a:r>
            <a:r>
              <a:rPr lang="en-US" sz="900" dirty="0"/>
              <a:t>(5), 19.</a:t>
            </a:r>
          </a:p>
          <a:p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788903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19" grpId="1"/>
      <p:bldP spid="21" grpId="0"/>
      <p:bldP spid="21" grpId="1"/>
      <p:bldP spid="22" grpId="0"/>
      <p:bldP spid="23" grpId="0"/>
      <p:bldP spid="24" grpId="0"/>
      <p:bldP spid="25" grpId="0"/>
      <p:bldP spid="26" grpId="0"/>
      <p:bldP spid="27" grpId="0"/>
      <p:bldP spid="27" grpId="1"/>
      <p:bldP spid="28" grpId="0"/>
      <p:bldP spid="28" grpId="1"/>
      <p:bldP spid="34" grpId="0"/>
      <p:bldP spid="34" grpId="1"/>
      <p:bldP spid="3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maacba_abstract_elements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96"/>
          <a:stretch/>
        </p:blipFill>
        <p:spPr>
          <a:xfrm>
            <a:off x="-150533" y="-22169"/>
            <a:ext cx="3855964" cy="3048001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-127002" y="6180667"/>
            <a:ext cx="9368600" cy="677333"/>
          </a:xfrm>
          <a:prstGeom prst="rect">
            <a:avLst/>
          </a:prstGeom>
          <a:solidFill>
            <a:srgbClr val="FABD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maacbalogo-whitepp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020" y="6254748"/>
            <a:ext cx="2120900" cy="50800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8417216" y="6422066"/>
            <a:ext cx="582102" cy="324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  <a:spcBef>
                <a:spcPts val="700"/>
              </a:spcBef>
            </a:pPr>
            <a:r>
              <a:rPr lang="en-US" sz="1600" baseline="30000" dirty="0">
                <a:solidFill>
                  <a:schemeClr val="bg1"/>
                </a:solidFill>
                <a:latin typeface="Arial"/>
                <a:cs typeface="Arial"/>
              </a:rPr>
              <a:t>1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44816" y="253221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Thank you!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Q&amp;A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3382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maacba_abstract_elements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96"/>
          <a:stretch/>
        </p:blipFill>
        <p:spPr>
          <a:xfrm>
            <a:off x="-150533" y="-22169"/>
            <a:ext cx="3855964" cy="3048001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-127002" y="6180667"/>
            <a:ext cx="9368600" cy="677333"/>
          </a:xfrm>
          <a:prstGeom prst="rect">
            <a:avLst/>
          </a:prstGeom>
          <a:solidFill>
            <a:srgbClr val="FABD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maacbalogo-whitepp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020" y="6254748"/>
            <a:ext cx="2120900" cy="50800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8417216" y="6422066"/>
            <a:ext cx="582102" cy="324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  <a:spcBef>
                <a:spcPts val="700"/>
              </a:spcBef>
            </a:pPr>
            <a:r>
              <a:rPr lang="en-US" sz="1600" baseline="30000" dirty="0">
                <a:solidFill>
                  <a:schemeClr val="bg1"/>
                </a:solidFill>
                <a:latin typeface="Arial"/>
                <a:cs typeface="Arial"/>
              </a:rPr>
              <a:t>1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93964" y="720436"/>
            <a:ext cx="8797636" cy="28800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Save the Date:</a:t>
            </a:r>
            <a:br>
              <a:rPr lang="en-US" dirty="0" smtClean="0"/>
            </a:br>
            <a:r>
              <a:rPr lang="en-US" dirty="0" smtClean="0"/>
              <a:t>MBA Director’s Form  </a:t>
            </a:r>
            <a:br>
              <a:rPr lang="en-US" dirty="0" smtClean="0"/>
            </a:br>
            <a:r>
              <a:rPr lang="en-US" dirty="0" smtClean="0"/>
              <a:t>Thursday, June 13, 2018  </a:t>
            </a:r>
            <a:br>
              <a:rPr lang="en-US" dirty="0" smtClean="0"/>
            </a:br>
            <a:r>
              <a:rPr lang="en-US" dirty="0" smtClean="0"/>
              <a:t>William Paterson!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4816" y="4474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What topics would you like to learn?  Please let us know if you have agenda items you would like to cover.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702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-127002" y="6180667"/>
            <a:ext cx="9368600" cy="677333"/>
          </a:xfrm>
          <a:prstGeom prst="rect">
            <a:avLst/>
          </a:prstGeom>
          <a:solidFill>
            <a:srgbClr val="FABD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maacbalogo-whitepp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020" y="6254748"/>
            <a:ext cx="2120900" cy="508000"/>
          </a:xfrm>
          <a:prstGeom prst="rect">
            <a:avLst/>
          </a:prstGeom>
        </p:spPr>
      </p:pic>
      <p:pic>
        <p:nvPicPr>
          <p:cNvPr id="2" name="Picture 1" descr="maacba_abstract_elements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96"/>
          <a:stretch/>
        </p:blipFill>
        <p:spPr>
          <a:xfrm>
            <a:off x="-150533" y="-1"/>
            <a:ext cx="3855964" cy="3048001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495805" y="719645"/>
            <a:ext cx="8510351" cy="658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700"/>
              </a:spcBef>
            </a:pPr>
            <a:r>
              <a:rPr lang="en-US" sz="2800" dirty="0" smtClean="0">
                <a:solidFill>
                  <a:srgbClr val="FABD0C"/>
                </a:solidFill>
                <a:latin typeface="Arial"/>
                <a:cs typeface="Arial"/>
              </a:rPr>
              <a:t>OUR COMBINED LESSON LEARNED</a:t>
            </a:r>
            <a:endParaRPr lang="en-US" sz="2800" dirty="0">
              <a:solidFill>
                <a:srgbClr val="FABD0C"/>
              </a:solidFill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417216" y="6422066"/>
            <a:ext cx="582102" cy="324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  <a:spcBef>
                <a:spcPts val="700"/>
              </a:spcBef>
            </a:pPr>
            <a:r>
              <a:rPr lang="en-US" sz="1600" baseline="30000" dirty="0">
                <a:solidFill>
                  <a:schemeClr val="bg1"/>
                </a:solidFill>
                <a:latin typeface="Arial"/>
                <a:cs typeface="Arial"/>
              </a:rPr>
              <a:t>1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297109" y="2094146"/>
            <a:ext cx="7120107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470F00"/>
                </a:solidFill>
                <a:latin typeface="Arial"/>
                <a:cs typeface="Arial"/>
              </a:rPr>
              <a:t>IN HOUSE/OPM IS ABOUT BEST FIT</a:t>
            </a:r>
            <a:endParaRPr lang="en-US" sz="3200" dirty="0">
              <a:solidFill>
                <a:srgbClr val="470F00"/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endParaRPr lang="en-US" sz="2800" dirty="0">
              <a:solidFill>
                <a:srgbClr val="470F00"/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sz="2800" dirty="0" smtClean="0">
                <a:solidFill>
                  <a:srgbClr val="470F00"/>
                </a:solidFill>
                <a:latin typeface="Arial"/>
                <a:cs typeface="Arial"/>
              </a:rPr>
              <a:t>Understand your readiness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>
                <a:solidFill>
                  <a:srgbClr val="470F00"/>
                </a:solidFill>
                <a:latin typeface="Arial"/>
                <a:cs typeface="Arial"/>
              </a:rPr>
              <a:t>Your program’s vision/mission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>
                <a:solidFill>
                  <a:srgbClr val="470F00"/>
                </a:solidFill>
                <a:latin typeface="Arial"/>
                <a:cs typeface="Arial"/>
              </a:rPr>
              <a:t>Your skills/competencies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>
                <a:solidFill>
                  <a:srgbClr val="470F00"/>
                </a:solidFill>
                <a:latin typeface="Arial"/>
                <a:cs typeface="Arial"/>
              </a:rPr>
              <a:t>Your culture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>
                <a:solidFill>
                  <a:srgbClr val="470F00"/>
                </a:solidFill>
                <a:latin typeface="Arial"/>
                <a:cs typeface="Arial"/>
              </a:rPr>
              <a:t>Your desired</a:t>
            </a:r>
            <a:endParaRPr lang="en-US" sz="2800" dirty="0">
              <a:solidFill>
                <a:srgbClr val="470F00"/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endParaRPr lang="en-US" sz="2800" dirty="0">
              <a:solidFill>
                <a:srgbClr val="470F00"/>
              </a:solidFill>
              <a:latin typeface="Arial"/>
              <a:cs typeface="Arial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21350" y="1378480"/>
            <a:ext cx="68971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ABD0C"/>
                </a:solidFill>
                <a:latin typeface="Arial"/>
                <a:cs typeface="Arial"/>
              </a:rPr>
              <a:t>From OPM to In House</a:t>
            </a:r>
            <a:endParaRPr lang="en-US" sz="1400" dirty="0">
              <a:solidFill>
                <a:srgbClr val="FABD0C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3043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acba_abstract_elements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96"/>
          <a:stretch/>
        </p:blipFill>
        <p:spPr>
          <a:xfrm>
            <a:off x="-150533" y="-1"/>
            <a:ext cx="3855964" cy="304800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908857" y="2096200"/>
            <a:ext cx="3764319" cy="2805227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rgbClr val="FABD0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470F00"/>
                </a:solidFill>
              </a:rPr>
              <a:t>Definition:</a:t>
            </a:r>
          </a:p>
          <a:p>
            <a:pPr algn="ctr"/>
            <a:r>
              <a:rPr lang="en-US" dirty="0">
                <a:solidFill>
                  <a:srgbClr val="470F00"/>
                </a:solidFill>
              </a:rPr>
              <a:t>For-Profit Organizations that assist institutions (not-for-profit and for-profit) to develop and/or implement online educational programs (degree and non-degree).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-127002" y="6180667"/>
            <a:ext cx="9368600" cy="677333"/>
          </a:xfrm>
          <a:prstGeom prst="rect">
            <a:avLst/>
          </a:prstGeom>
          <a:solidFill>
            <a:srgbClr val="FABD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maacbalogo-whitepp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020" y="6254748"/>
            <a:ext cx="2120900" cy="508000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975801" y="700085"/>
            <a:ext cx="8168199" cy="669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700"/>
              </a:spcBef>
            </a:pPr>
            <a:r>
              <a:rPr lang="en-US" sz="2800" dirty="0">
                <a:solidFill>
                  <a:srgbClr val="470F00"/>
                </a:solidFill>
              </a:rPr>
              <a:t>Online Program Management (OPM)</a:t>
            </a:r>
            <a:endParaRPr lang="en-US" sz="2800" dirty="0">
              <a:solidFill>
                <a:srgbClr val="470F00"/>
              </a:solidFill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417216" y="6422066"/>
            <a:ext cx="582102" cy="324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  <a:spcBef>
                <a:spcPts val="700"/>
              </a:spcBef>
            </a:pPr>
            <a:r>
              <a:rPr lang="en-US" sz="1600" baseline="30000" dirty="0">
                <a:solidFill>
                  <a:schemeClr val="bg1"/>
                </a:solidFill>
                <a:latin typeface="Arial"/>
                <a:cs typeface="Arial"/>
              </a:rPr>
              <a:t>1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903639" y="2065328"/>
            <a:ext cx="3414861" cy="2800767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rgbClr val="FABD0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470F00"/>
                </a:solidFill>
              </a:rPr>
              <a:t>Services: </a:t>
            </a:r>
          </a:p>
          <a:p>
            <a:pPr algn="ctr"/>
            <a:r>
              <a:rPr lang="en-US" dirty="0">
                <a:solidFill>
                  <a:srgbClr val="470F00"/>
                </a:solidFill>
              </a:rPr>
              <a:t>Marketing &amp; recruitment, enrollment management, curriculum development, online course/program design, student retention support, technology infrastructure, faculty support, and student call center support.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85923" y="5217881"/>
            <a:ext cx="376431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470F00"/>
                </a:solidFill>
              </a:rPr>
              <a:t>Full Service OPM “Partnerships” vs. “Unbundled OPMs”</a:t>
            </a:r>
          </a:p>
          <a:p>
            <a:endParaRPr lang="en-US" sz="1200" b="1" dirty="0">
              <a:solidFill>
                <a:srgbClr val="470F00"/>
              </a:solidFill>
              <a:latin typeface="Arial"/>
              <a:cs typeface="Arial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89532" y="486357"/>
            <a:ext cx="1028968" cy="1020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75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acba_abstract_elements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96"/>
          <a:stretch/>
        </p:blipFill>
        <p:spPr>
          <a:xfrm>
            <a:off x="-150533" y="-1"/>
            <a:ext cx="3855964" cy="304800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297108" y="2065328"/>
            <a:ext cx="7120107" cy="2800767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rgbClr val="FABD0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-127002" y="6180667"/>
            <a:ext cx="9368600" cy="677333"/>
          </a:xfrm>
          <a:prstGeom prst="rect">
            <a:avLst/>
          </a:prstGeom>
          <a:solidFill>
            <a:srgbClr val="FABD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maacbalogo-whitepp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020" y="6254748"/>
            <a:ext cx="2120900" cy="508000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488967" y="695887"/>
            <a:ext cx="8168199" cy="658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700"/>
              </a:spcBef>
            </a:pPr>
            <a:r>
              <a:rPr lang="en-US" sz="2800" dirty="0">
                <a:solidFill>
                  <a:srgbClr val="FABD0C"/>
                </a:solidFill>
                <a:latin typeface="Arial"/>
                <a:cs typeface="Arial"/>
              </a:rPr>
              <a:t>OPMs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417216" y="6422066"/>
            <a:ext cx="582102" cy="324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  <a:spcBef>
                <a:spcPts val="700"/>
              </a:spcBef>
            </a:pPr>
            <a:r>
              <a:rPr lang="en-US" sz="1600" baseline="30000" dirty="0">
                <a:solidFill>
                  <a:schemeClr val="bg1"/>
                </a:solidFill>
                <a:latin typeface="Arial"/>
                <a:cs typeface="Arial"/>
              </a:rPr>
              <a:t>1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D355C0A-E15F-4043-A409-8AC0FE8511E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7108" y="2100600"/>
            <a:ext cx="7021392" cy="268784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86903" y="351097"/>
            <a:ext cx="1030313" cy="1018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82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maacba_abstract_elements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96"/>
          <a:stretch/>
        </p:blipFill>
        <p:spPr>
          <a:xfrm>
            <a:off x="-150533" y="-22169"/>
            <a:ext cx="3855964" cy="3048001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-127002" y="6180667"/>
            <a:ext cx="9368600" cy="677333"/>
          </a:xfrm>
          <a:prstGeom prst="rect">
            <a:avLst/>
          </a:prstGeom>
          <a:solidFill>
            <a:srgbClr val="FABD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maacbalogo-whitepp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020" y="6254748"/>
            <a:ext cx="2120900" cy="508000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1073399" y="1022480"/>
            <a:ext cx="8168199" cy="833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700"/>
              </a:spcBef>
            </a:pPr>
            <a:r>
              <a:rPr lang="en-US" sz="3600" dirty="0">
                <a:solidFill>
                  <a:srgbClr val="470F00"/>
                </a:solidFill>
              </a:rPr>
              <a:t>Lessons Learned – OPM Partnerships</a:t>
            </a:r>
            <a:endParaRPr lang="en-US" sz="3600" dirty="0">
              <a:solidFill>
                <a:srgbClr val="470F00"/>
              </a:solidFill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417216" y="6422066"/>
            <a:ext cx="582102" cy="324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  <a:spcBef>
                <a:spcPts val="700"/>
              </a:spcBef>
            </a:pPr>
            <a:r>
              <a:rPr lang="en-US" sz="1600" baseline="30000" dirty="0">
                <a:solidFill>
                  <a:schemeClr val="bg1"/>
                </a:solidFill>
                <a:latin typeface="Arial"/>
                <a:cs typeface="Arial"/>
              </a:rPr>
              <a:t>1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68036" y="2066544"/>
            <a:ext cx="808913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This is not solely a money driven </a:t>
            </a:r>
            <a:r>
              <a:rPr lang="en-US" sz="2800" dirty="0" smtClean="0"/>
              <a:t>decision</a:t>
            </a:r>
          </a:p>
          <a:p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Emotional Intelligence is the key to an </a:t>
            </a:r>
            <a:r>
              <a:rPr lang="en-US" sz="2800" dirty="0" smtClean="0"/>
              <a:t>effective </a:t>
            </a:r>
            <a:r>
              <a:rPr lang="en-US" sz="2800" dirty="0"/>
              <a:t>partnership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The college/university leads the process</a:t>
            </a:r>
          </a:p>
          <a:p>
            <a:endParaRPr lang="en-US" sz="3200" dirty="0">
              <a:solidFill>
                <a:srgbClr val="470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6854" y="226074"/>
            <a:ext cx="1030313" cy="1018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57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maacba_abstract_elements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96"/>
          <a:stretch/>
        </p:blipFill>
        <p:spPr>
          <a:xfrm>
            <a:off x="-150533" y="-1"/>
            <a:ext cx="3855964" cy="3048001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513806" y="737685"/>
            <a:ext cx="833808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700"/>
              </a:spcBef>
            </a:pPr>
            <a:r>
              <a:rPr lang="en-US" sz="2800" dirty="0">
                <a:solidFill>
                  <a:srgbClr val="FABD0C"/>
                </a:solidFill>
                <a:latin typeface="Arial"/>
                <a:cs typeface="Arial"/>
              </a:rPr>
              <a:t>MONTCLAIR STATE UNIVERSITY ONLINE MBA</a:t>
            </a:r>
          </a:p>
        </p:txBody>
      </p:sp>
      <p:sp>
        <p:nvSpPr>
          <p:cNvPr id="15" name="Rectangle 14"/>
          <p:cNvSpPr/>
          <p:nvPr/>
        </p:nvSpPr>
        <p:spPr>
          <a:xfrm>
            <a:off x="-127002" y="6180667"/>
            <a:ext cx="9368600" cy="677333"/>
          </a:xfrm>
          <a:prstGeom prst="rect">
            <a:avLst/>
          </a:prstGeom>
          <a:solidFill>
            <a:srgbClr val="FABD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maacbalogo-whitepp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020" y="6254748"/>
            <a:ext cx="2120900" cy="50800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8417216" y="6422066"/>
            <a:ext cx="582102" cy="324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  <a:spcBef>
                <a:spcPts val="700"/>
              </a:spcBef>
            </a:pPr>
            <a:r>
              <a:rPr lang="en-US" sz="1600" baseline="30000" dirty="0">
                <a:solidFill>
                  <a:schemeClr val="bg1"/>
                </a:solidFill>
                <a:latin typeface="Arial"/>
                <a:cs typeface="Arial"/>
              </a:rPr>
              <a:t>1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4468" y="2020395"/>
            <a:ext cx="862484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Steady enrollment in on-ground programs – </a:t>
            </a:r>
            <a:r>
              <a:rPr lang="en-US" sz="2800" dirty="0" smtClean="0"/>
              <a:t>         online </a:t>
            </a:r>
            <a:r>
              <a:rPr lang="en-US" sz="2800" dirty="0"/>
              <a:t>the logical next step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Challenge: how to ramp up quickly in an already-crowded marketplace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It took a village – buy-in and work by internal and external resources:</a:t>
            </a:r>
          </a:p>
          <a:p>
            <a:r>
              <a:rPr lang="en-US" sz="2800" dirty="0"/>
              <a:t>    </a:t>
            </a:r>
            <a:r>
              <a:rPr lang="en-US" sz="2800" dirty="0" smtClean="0"/>
              <a:t>	 - </a:t>
            </a:r>
            <a:r>
              <a:rPr lang="en-US" sz="2800" dirty="0"/>
              <a:t>OPM selection</a:t>
            </a:r>
          </a:p>
          <a:p>
            <a:r>
              <a:rPr lang="en-US" sz="2800" dirty="0"/>
              <a:t>   </a:t>
            </a:r>
            <a:r>
              <a:rPr lang="en-US" sz="2800" dirty="0" smtClean="0"/>
              <a:t>	 </a:t>
            </a:r>
            <a:r>
              <a:rPr lang="en-US" sz="2800" dirty="0"/>
              <a:t>- Program structure, logistics  and </a:t>
            </a:r>
            <a:r>
              <a:rPr lang="en-US" sz="2800" dirty="0" smtClean="0"/>
              <a:t>course development</a:t>
            </a:r>
            <a:endParaRPr lang="en-US" sz="2800" dirty="0"/>
          </a:p>
          <a:p>
            <a:r>
              <a:rPr lang="en-US" sz="2800" dirty="0"/>
              <a:t>    </a:t>
            </a:r>
            <a:r>
              <a:rPr lang="en-US" sz="2800" dirty="0" smtClean="0"/>
              <a:t>  - </a:t>
            </a:r>
            <a:r>
              <a:rPr lang="en-US" sz="2800" dirty="0"/>
              <a:t>Selecting and advising students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105989" y="1341293"/>
            <a:ext cx="76635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OPM for Marketing, Recruitment, Retention </a:t>
            </a:r>
            <a:endParaRPr lang="en-US" sz="3200" b="1" dirty="0"/>
          </a:p>
        </p:txBody>
      </p:sp>
      <p:pic>
        <p:nvPicPr>
          <p:cNvPr id="23" name="Picture 22" descr="C:\Users\murraya\Downloads\LOGO (2)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194" y="125730"/>
            <a:ext cx="1663336" cy="6715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1280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acba_abstract_elements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96"/>
          <a:stretch/>
        </p:blipFill>
        <p:spPr>
          <a:xfrm>
            <a:off x="-150533" y="-1"/>
            <a:ext cx="3855964" cy="3048001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-127002" y="6180667"/>
            <a:ext cx="9368600" cy="677333"/>
          </a:xfrm>
          <a:prstGeom prst="rect">
            <a:avLst/>
          </a:prstGeom>
          <a:solidFill>
            <a:srgbClr val="FABD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maacbalogo-whitepp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020" y="6254748"/>
            <a:ext cx="2120900" cy="50800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8417216" y="6422066"/>
            <a:ext cx="582102" cy="324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  <a:spcBef>
                <a:spcPts val="700"/>
              </a:spcBef>
            </a:pPr>
            <a:r>
              <a:rPr lang="en-US" sz="1600" baseline="30000" dirty="0">
                <a:solidFill>
                  <a:schemeClr val="bg1"/>
                </a:solidFill>
                <a:latin typeface="Arial"/>
                <a:cs typeface="Arial"/>
              </a:rPr>
              <a:t>1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3806" y="678459"/>
            <a:ext cx="833808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700"/>
              </a:spcBef>
            </a:pPr>
            <a:r>
              <a:rPr lang="en-US" sz="2800" dirty="0">
                <a:solidFill>
                  <a:srgbClr val="FABD0C"/>
                </a:solidFill>
                <a:latin typeface="Arial"/>
                <a:cs typeface="Arial"/>
              </a:rPr>
              <a:t>MONTCLAIR STATE UNIVERSITY ONLINE MBA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67328" y="1310889"/>
            <a:ext cx="4476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Working with OPM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411480" y="1990916"/>
            <a:ext cx="836676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Weekly/Biweekly Communications </a:t>
            </a:r>
          </a:p>
          <a:p>
            <a:r>
              <a:rPr lang="en-US" dirty="0" smtClean="0"/>
              <a:t>Marketing/student support/tech – clarify roles and responsibilities on both sides </a:t>
            </a:r>
          </a:p>
          <a:p>
            <a:r>
              <a:rPr lang="en-US" dirty="0" smtClean="0"/>
              <a:t>Pipeline management (and managers) are key</a:t>
            </a:r>
          </a:p>
          <a:p>
            <a:r>
              <a:rPr lang="en-US" dirty="0" smtClean="0"/>
              <a:t>Reports – the good, bad and the useless</a:t>
            </a:r>
          </a:p>
          <a:p>
            <a:r>
              <a:rPr lang="en-US" dirty="0" smtClean="0"/>
              <a:t>Quarterly meetings to assess progress and address problems and inherent conflicts of interest</a:t>
            </a:r>
            <a:endParaRPr lang="en-US" dirty="0"/>
          </a:p>
        </p:txBody>
      </p:sp>
      <p:pic>
        <p:nvPicPr>
          <p:cNvPr id="18" name="Picture 17" descr="C:\Users\murraya\Downloads\LOGO (2)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194" y="125730"/>
            <a:ext cx="1663336" cy="6715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889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acba_abstract_elements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96"/>
          <a:stretch/>
        </p:blipFill>
        <p:spPr>
          <a:xfrm>
            <a:off x="-150533" y="-1"/>
            <a:ext cx="3855964" cy="3048001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-127002" y="6180667"/>
            <a:ext cx="9368600" cy="677333"/>
          </a:xfrm>
          <a:prstGeom prst="rect">
            <a:avLst/>
          </a:prstGeom>
          <a:solidFill>
            <a:srgbClr val="FABD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maacbalogo-whitepp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020" y="6254748"/>
            <a:ext cx="2120900" cy="50800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8417216" y="6422066"/>
            <a:ext cx="582102" cy="324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  <a:spcBef>
                <a:spcPts val="700"/>
              </a:spcBef>
            </a:pPr>
            <a:r>
              <a:rPr lang="en-US" sz="1600" baseline="30000" dirty="0">
                <a:solidFill>
                  <a:schemeClr val="bg1"/>
                </a:solidFill>
                <a:latin typeface="Arial"/>
                <a:cs typeface="Arial"/>
              </a:rPr>
              <a:t>1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3806" y="678459"/>
            <a:ext cx="833808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700"/>
              </a:spcBef>
            </a:pPr>
            <a:r>
              <a:rPr lang="en-US" sz="2800" dirty="0">
                <a:solidFill>
                  <a:srgbClr val="FABD0C"/>
                </a:solidFill>
                <a:latin typeface="Arial"/>
                <a:cs typeface="Arial"/>
              </a:rPr>
              <a:t>MONTCLAIR STATE UNIVERSITY ONLINE MBA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93074" y="1341293"/>
            <a:ext cx="4476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Lessons Learned</a:t>
            </a:r>
            <a:endParaRPr lang="en-US" sz="3200" b="1" dirty="0"/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411480" y="2191218"/>
            <a:ext cx="8366760" cy="322551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" dirty="0"/>
              <a:t>Institutional readiness is crtitical</a:t>
            </a:r>
          </a:p>
          <a:p>
            <a:endParaRPr lang="en" dirty="0"/>
          </a:p>
          <a:p>
            <a:r>
              <a:rPr lang="en" dirty="0"/>
              <a:t>Choose an OPM with a vested interest in    collaboration.  Expect spurts, bumps and plateaus</a:t>
            </a:r>
          </a:p>
          <a:p>
            <a:endParaRPr lang="en" dirty="0"/>
          </a:p>
          <a:p>
            <a:r>
              <a:rPr lang="en" dirty="0"/>
              <a:t>Define your model early, but keep innovating</a:t>
            </a:r>
          </a:p>
          <a:p>
            <a:pPr lvl="1"/>
            <a:endParaRPr lang="en" dirty="0"/>
          </a:p>
          <a:p>
            <a:endParaRPr lang="en-US" dirty="0"/>
          </a:p>
        </p:txBody>
      </p:sp>
      <p:pic>
        <p:nvPicPr>
          <p:cNvPr id="10" name="Picture 9" descr="C:\Users\murraya\Downloads\LOGO (2)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194" y="125730"/>
            <a:ext cx="1663336" cy="6715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5303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acba_abstract_elements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96"/>
          <a:stretch/>
        </p:blipFill>
        <p:spPr>
          <a:xfrm>
            <a:off x="-150533" y="-1"/>
            <a:ext cx="3855964" cy="3048001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-127002" y="6180667"/>
            <a:ext cx="9368600" cy="677333"/>
          </a:xfrm>
          <a:prstGeom prst="rect">
            <a:avLst/>
          </a:prstGeom>
          <a:solidFill>
            <a:srgbClr val="FABD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maacbalogo-whitepp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020" y="6254748"/>
            <a:ext cx="2120900" cy="50800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8417216" y="6422066"/>
            <a:ext cx="582102" cy="324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  <a:spcBef>
                <a:spcPts val="700"/>
              </a:spcBef>
            </a:pPr>
            <a:r>
              <a:rPr lang="en-US" sz="1600" baseline="30000" dirty="0">
                <a:solidFill>
                  <a:schemeClr val="bg1"/>
                </a:solidFill>
                <a:latin typeface="Arial"/>
                <a:cs typeface="Arial"/>
              </a:rPr>
              <a:t>1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8967" y="695887"/>
            <a:ext cx="7492071" cy="658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700"/>
              </a:spcBef>
            </a:pPr>
            <a:r>
              <a:rPr lang="en-US" sz="2800" dirty="0">
                <a:solidFill>
                  <a:srgbClr val="FABD0C"/>
                </a:solidFill>
                <a:latin typeface="Arial"/>
                <a:cs typeface="Arial"/>
              </a:rPr>
              <a:t>Rowan University: In-House Operation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/>
          <a:srcRect b="46167"/>
          <a:stretch/>
        </p:blipFill>
        <p:spPr>
          <a:xfrm>
            <a:off x="6823039" y="332655"/>
            <a:ext cx="2099174" cy="363232"/>
          </a:xfrm>
          <a:prstGeom prst="rect">
            <a:avLst/>
          </a:prstGeom>
        </p:spPr>
      </p:pic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F3D3BCC7-AFBB-0740-8346-4ABC10B1A6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0262" y="1732637"/>
            <a:ext cx="8660558" cy="3583725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Division of Rowan Global Learning &amp; Partnerships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498EBF0-4D0B-654D-9191-2213A51024D2}"/>
              </a:ext>
            </a:extLst>
          </p:cNvPr>
          <p:cNvSpPr/>
          <p:nvPr/>
        </p:nvSpPr>
        <p:spPr>
          <a:xfrm>
            <a:off x="2405925" y="3663660"/>
            <a:ext cx="2400839" cy="2400839"/>
          </a:xfrm>
          <a:prstGeom prst="ellipse">
            <a:avLst/>
          </a:prstGeom>
          <a:solidFill>
            <a:srgbClr val="FFFF00">
              <a:alpha val="61000"/>
            </a:srgb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Student Services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7C0F68E-912C-0E4E-961B-6061AF873402}"/>
              </a:ext>
            </a:extLst>
          </p:cNvPr>
          <p:cNvSpPr/>
          <p:nvPr/>
        </p:nvSpPr>
        <p:spPr>
          <a:xfrm>
            <a:off x="3562777" y="2206118"/>
            <a:ext cx="2400839" cy="2400839"/>
          </a:xfrm>
          <a:prstGeom prst="ellipse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Marketing &amp; Admissions</a:t>
            </a:r>
          </a:p>
          <a:p>
            <a:pPr algn="ctr"/>
            <a:endParaRPr lang="en-US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03C8E99E-FE18-9340-A2E7-6FE9185F3F6E}"/>
              </a:ext>
            </a:extLst>
          </p:cNvPr>
          <p:cNvSpPr/>
          <p:nvPr/>
        </p:nvSpPr>
        <p:spPr>
          <a:xfrm>
            <a:off x="4694228" y="3663660"/>
            <a:ext cx="2400839" cy="2400839"/>
          </a:xfrm>
          <a:prstGeom prst="ellipse">
            <a:avLst/>
          </a:prstGeom>
          <a:solidFill>
            <a:srgbClr val="FF0000">
              <a:alpha val="61000"/>
            </a:srgb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Online Technology &amp; Support Services</a:t>
            </a:r>
          </a:p>
        </p:txBody>
      </p:sp>
    </p:spTree>
    <p:extLst>
      <p:ext uri="{BB962C8B-B14F-4D97-AF65-F5344CB8AC3E}">
        <p14:creationId xmlns:p14="http://schemas.microsoft.com/office/powerpoint/2010/main" val="222398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816</TotalTime>
  <Words>722</Words>
  <Application>Microsoft Office PowerPoint</Application>
  <PresentationFormat>On-screen Show (4:3)</PresentationFormat>
  <Paragraphs>155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Monaco</vt:lpstr>
      <vt:lpstr>Office Theme</vt:lpstr>
      <vt:lpstr>10 Hard Won Lessons from Launching an Online MBA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you!  Q&amp;A</vt:lpstr>
      <vt:lpstr>What topics would you like to learn?  Please let us know if you have agenda items you would like to cover.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Singleton</dc:creator>
  <cp:lastModifiedBy>Sharon Lydon</cp:lastModifiedBy>
  <cp:revision>56</cp:revision>
  <dcterms:created xsi:type="dcterms:W3CDTF">2018-09-26T13:37:54Z</dcterms:created>
  <dcterms:modified xsi:type="dcterms:W3CDTF">2018-10-23T17:36:25Z</dcterms:modified>
</cp:coreProperties>
</file>