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70" r:id="rId6"/>
  </p:sldMasterIdLst>
  <p:notesMasterIdLst>
    <p:notesMasterId r:id="rId20"/>
  </p:notesMasterIdLst>
  <p:sldIdLst>
    <p:sldId id="257" r:id="rId7"/>
    <p:sldId id="259" r:id="rId8"/>
    <p:sldId id="270" r:id="rId9"/>
    <p:sldId id="260" r:id="rId10"/>
    <p:sldId id="261" r:id="rId11"/>
    <p:sldId id="262" r:id="rId12"/>
    <p:sldId id="263" r:id="rId13"/>
    <p:sldId id="264" r:id="rId14"/>
    <p:sldId id="265" r:id="rId15"/>
    <p:sldId id="266" r:id="rId16"/>
    <p:sldId id="267" r:id="rId17"/>
    <p:sldId id="268"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5" d="100"/>
          <a:sy n="115" d="100"/>
        </p:scale>
        <p:origin x="1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39C8-4EEB-9A63-56B4D7761AD6}"/>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39C8-4EEB-9A63-56B4D7761AD6}"/>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39C8-4EEB-9A63-56B4D7761AD6}"/>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39C8-4EEB-9A63-56B4D7761AD6}"/>
              </c:ext>
            </c:extLst>
          </c:dPt>
          <c:val>
            <c:numRef>
              <c:f>Sheet1!$B$2:$B$5</c:f>
              <c:numCache>
                <c:formatCode>General</c:formatCode>
                <c:ptCount val="4"/>
                <c:pt idx="0">
                  <c:v>0.25</c:v>
                </c:pt>
                <c:pt idx="1">
                  <c:v>0.25</c:v>
                </c:pt>
                <c:pt idx="2">
                  <c:v>0.25</c:v>
                </c:pt>
                <c:pt idx="3">
                  <c:v>0.25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0-2A8B-469C-9781-0E445ECCF0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A438E-382B-4AED-B747-A98BAA6658AA}" type="datetimeFigureOut">
              <a:rPr lang="en-US" smtClean="0"/>
              <a:t>10/5/2020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CF4C9-39FC-4E75-95FA-C62E10BD6FE2}" type="slidenum">
              <a:rPr lang="en-US" smtClean="0"/>
              <a:t>‹#›</a:t>
            </a:fld>
            <a:endParaRPr lang="en-US"/>
          </a:p>
        </p:txBody>
      </p:sp>
    </p:spTree>
    <p:extLst>
      <p:ext uri="{BB962C8B-B14F-4D97-AF65-F5344CB8AC3E}">
        <p14:creationId xmlns:p14="http://schemas.microsoft.com/office/powerpoint/2010/main" val="250291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olisticadmissions.org/media/1187/reviewer-diligence-and-responsibility-in-the-graduate-admissions-process.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ts.org/gre/institutions/about/fairness/" TargetMode="External"/><Relationship Id="rId4" Type="http://schemas.openxmlformats.org/officeDocument/2006/relationships/hyperlink" Target="http://www.gradeinflation.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ETS is a nonprofit organization that values social responsibility, equity, opportunity and quality.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are the world’s largest private educational assessment and research organization.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many people focus on ETS’s assessment brands, educational research and innovation are also a core part of ETS’s business.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organization’s mission for 70 years has been to help advance quality and equity in education.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toward that end, we make significant research investments in finding solutions to big educational challenges. One of those big 9 challenges is increasing the diversity and quality of admission to higher education, inclusive of law schools.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D218F-19BF-40B2-9AAE-00E5ACD84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98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 latinLnBrk="0" hangingPunct="1">
              <a:lnSpc>
                <a:spcPct val="100000"/>
              </a:lnSpc>
              <a:spcBef>
                <a:spcPts val="600"/>
              </a:spcBef>
              <a:spcAft>
                <a:spcPts val="0"/>
              </a:spcAft>
              <a:buClrTx/>
              <a:buSzTx/>
              <a:buFont typeface="Arial" panose="020B0604020202020204" pitchFamily="34" charset="0"/>
              <a:buNone/>
              <a:tabLst/>
              <a:defRPr/>
            </a:pPr>
            <a:r>
              <a:rPr lang="en-US" sz="1600" dirty="0"/>
              <a:t>Just six weeks after the coronavirus began shuttering test centers in Asia, ETS launched the GRE General Test at home so students could continue their educational journeys without delay … and without sacrificing their safety. </a:t>
            </a:r>
          </a:p>
          <a:p>
            <a:pPr marL="169863" lvl="0" indent="-285750" fontAlgn="b">
              <a:lnSpc>
                <a:spcPct val="100000"/>
              </a:lnSpc>
              <a:spcBef>
                <a:spcPts val="600"/>
              </a:spcBef>
              <a:buFont typeface="Arial" panose="020B0604020202020204" pitchFamily="34" charset="0"/>
              <a:buChar char="•"/>
            </a:pPr>
            <a:r>
              <a:rPr lang="en-US" sz="1600" dirty="0"/>
              <a:t>Identical in content, format and on-screen experience to the usual testing experience, so that students wouldn’t need to change how they are studying for the test, and admissions committees wouldn’t need to deal with changes in score scales or other barriers to their usual process</a:t>
            </a:r>
          </a:p>
          <a:p>
            <a:pPr marL="169863" lvl="0" indent="-285750" fontAlgn="b">
              <a:lnSpc>
                <a:spcPct val="100000"/>
              </a:lnSpc>
              <a:spcBef>
                <a:spcPts val="600"/>
              </a:spcBef>
              <a:buFont typeface="Arial" panose="020B0604020202020204" pitchFamily="34" charset="0"/>
              <a:buChar char="•"/>
            </a:pPr>
            <a:r>
              <a:rPr lang="en-US" sz="1600" dirty="0"/>
              <a:t>Offered at the same price; ETS is not passing along the cost of the remote proctoring services to students</a:t>
            </a:r>
          </a:p>
          <a:p>
            <a:pPr marL="169863" lvl="0" indent="-285750" fontAlgn="b">
              <a:lnSpc>
                <a:spcPct val="100000"/>
              </a:lnSpc>
              <a:spcBef>
                <a:spcPts val="600"/>
              </a:spcBef>
              <a:buFont typeface="Arial" panose="020B0604020202020204" pitchFamily="34" charset="0"/>
              <a:buChar char="•"/>
            </a:pPr>
            <a:r>
              <a:rPr lang="en-US" sz="1600" dirty="0"/>
              <a:t>Accessible, with extended time, extra breaks, screen magnification, selectable colors and many other accommodations 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FD218F-19BF-40B2-9AAE-00E5ACD84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24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600"/>
              </a:spcBef>
              <a:spcAft>
                <a:spcPts val="600"/>
              </a:spcAft>
              <a:buFont typeface="Arial" panose="020B0604020202020204" pitchFamily="34" charset="0"/>
              <a:buChar char="•"/>
            </a:pPr>
            <a:r>
              <a:rPr lang="en-US" sz="1200" dirty="0"/>
              <a:t>The benefits of having a standard measure that helps to level the playing field and provides evidence of academic skills and graduate readiness outweigh the limitations of the tests, which can be overcome by </a:t>
            </a:r>
            <a:r>
              <a:rPr lang="en-US" sz="1200" b="1" dirty="0">
                <a:solidFill>
                  <a:srgbClr val="DA4727"/>
                </a:solidFill>
              </a:rPr>
              <a:t>adopting a holistic admission process that balances the limitations of any one part of the application. </a:t>
            </a:r>
            <a:r>
              <a:rPr lang="en-US" sz="1200" b="1" dirty="0"/>
              <a:t>Resource:</a:t>
            </a:r>
            <a:r>
              <a:rPr lang="en-US" sz="1200" dirty="0"/>
              <a:t> </a:t>
            </a:r>
            <a:r>
              <a:rPr lang="en-US" sz="1200" dirty="0">
                <a:hlinkClick r:id="rId3"/>
              </a:rPr>
              <a:t>Reviewer Diligence and Responsibility in the Graduate Admissions Process</a:t>
            </a:r>
            <a:endParaRPr lang="en-US" sz="1200" dirty="0"/>
          </a:p>
          <a:p>
            <a:pPr marL="171450" indent="-171450">
              <a:lnSpc>
                <a:spcPct val="100000"/>
              </a:lnSpc>
              <a:spcBef>
                <a:spcPts val="600"/>
              </a:spcBef>
              <a:spcAft>
                <a:spcPts val="600"/>
              </a:spcAft>
              <a:buFont typeface="Arial" panose="020B0604020202020204" pitchFamily="34" charset="0"/>
              <a:buChar char="•"/>
            </a:pPr>
            <a:r>
              <a:rPr lang="en-US" sz="1200" b="1" dirty="0">
                <a:solidFill>
                  <a:srgbClr val="DA4727"/>
                </a:solidFill>
              </a:rPr>
              <a:t>Every component of a student’s application is subject to bias. </a:t>
            </a:r>
            <a:r>
              <a:rPr lang="en-US" sz="1200" dirty="0"/>
              <a:t>For example, a committee could be influenced by the status or eloquence of the person who wrote a recommendation letter. Or the reputation of the undergraduate institution. Or that an applicant had less available time to do research or take unpaid internships due to the need to work. </a:t>
            </a:r>
            <a:r>
              <a:rPr lang="en-US" sz="1200" b="1" dirty="0"/>
              <a:t>Resource:</a:t>
            </a:r>
            <a:r>
              <a:rPr lang="en-US" sz="1200" dirty="0"/>
              <a:t> </a:t>
            </a:r>
            <a:r>
              <a:rPr lang="en-US" sz="1200" dirty="0">
                <a:hlinkClick r:id="rId4"/>
              </a:rPr>
              <a:t>Gradeinflation.com</a:t>
            </a:r>
            <a:endParaRPr lang="en-US" sz="1200" dirty="0"/>
          </a:p>
          <a:p>
            <a:pPr marL="171450" indent="-171450">
              <a:lnSpc>
                <a:spcPct val="100000"/>
              </a:lnSpc>
              <a:spcBef>
                <a:spcPts val="600"/>
              </a:spcBef>
              <a:spcAft>
                <a:spcPts val="600"/>
              </a:spcAft>
              <a:buFont typeface="Arial" panose="020B0604020202020204" pitchFamily="34" charset="0"/>
              <a:buChar char="•"/>
            </a:pPr>
            <a:r>
              <a:rPr lang="en-US" sz="1200" b="1" dirty="0">
                <a:solidFill>
                  <a:srgbClr val="DA4727"/>
                </a:solidFill>
              </a:rPr>
              <a:t>The GRE tests are the only part of the admissions file that regularly go through rigorous fairness reviews. </a:t>
            </a:r>
            <a:r>
              <a:rPr lang="en-US" sz="1200" dirty="0"/>
              <a:t>They are overseen by the GRE Board and GRE Technical Advisory Committee (a group of external psychometric experts), and meet psychometric standards published by the American Psychological Association (APA), the American Educational Research Association (AERA), and the National Council on Measurement in Education (NCME). </a:t>
            </a:r>
            <a:r>
              <a:rPr lang="en-US" sz="1200" b="1" dirty="0"/>
              <a:t>Resource:</a:t>
            </a:r>
            <a:r>
              <a:rPr lang="en-US" sz="1200" dirty="0"/>
              <a:t> </a:t>
            </a:r>
            <a:r>
              <a:rPr lang="en-US" sz="1200" dirty="0">
                <a:hlinkClick r:id="rId5"/>
              </a:rPr>
              <a:t>Test Fairness and Validity</a:t>
            </a:r>
            <a:endParaRPr lang="en-US" sz="1200" dirty="0"/>
          </a:p>
          <a:p>
            <a:pPr marL="171450" indent="-171450">
              <a:lnSpc>
                <a:spcPct val="100000"/>
              </a:lnSpc>
              <a:spcBef>
                <a:spcPts val="600"/>
              </a:spcBef>
              <a:spcAft>
                <a:spcPts val="600"/>
              </a:spcAft>
              <a:buFont typeface="Arial" panose="020B0604020202020204" pitchFamily="34" charset="0"/>
              <a:buChar char="•"/>
            </a:pPr>
            <a:r>
              <a:rPr lang="en-US" sz="1200" b="1" dirty="0">
                <a:solidFill>
                  <a:srgbClr val="DA4727"/>
                </a:solidFill>
              </a:rPr>
              <a:t>Without GRE scores as a normalizing factor, what other measure will programs use </a:t>
            </a:r>
            <a:r>
              <a:rPr lang="en-US" sz="1200" dirty="0"/>
              <a:t>that is common and objective, undergoes a rigorous fairness review process and yields comparative data? How will applicants be fairly compared, especially those from underrepresented groups and other countries?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FD218F-19BF-40B2-9AAE-00E5ACD84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68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4079C-0ACF-4FD6-A21B-F5C2BCC5BD70}" type="slidenum">
              <a:rPr lang="en-US" smtClean="0"/>
              <a:t>9</a:t>
            </a:fld>
            <a:endParaRPr lang="en-US"/>
          </a:p>
        </p:txBody>
      </p:sp>
    </p:spTree>
    <p:extLst>
      <p:ext uri="{BB962C8B-B14F-4D97-AF65-F5344CB8AC3E}">
        <p14:creationId xmlns:p14="http://schemas.microsoft.com/office/powerpoint/2010/main" val="330017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4E7C69-D336-472B-9D53-0D74ECF563A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89225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E7C69-D336-472B-9D53-0D74ECF563A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16601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E7C69-D336-472B-9D53-0D74ECF563A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33476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7E6C2A-A799-405A-9FB5-933538E04C73}" type="datetimeFigureOut">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10/5/2020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51C8-0E56-4754-98C5-090F6214804A}"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81722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7E6C2A-A799-405A-9FB5-933538E04C73}" type="datetimeFigureOut">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10/5/2020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51C8-0E56-4754-98C5-090F6214804A}"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642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7E6C2A-A799-405A-9FB5-933538E04C73}" type="datetimeFigureOut">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10/5/2020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51C8-0E56-4754-98C5-090F6214804A}"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88513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7E6C2A-A799-405A-9FB5-933538E04C73}" type="datetimeFigureOut">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10/5/2020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51C8-0E56-4754-98C5-090F6214804A}"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574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E6C2A-A799-405A-9FB5-933538E04C73}" type="datetimeFigureOut">
              <a:rPr lang="en-US" smtClean="0"/>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F51C8-0E56-4754-98C5-090F6214804A}" type="slidenum">
              <a:rPr lang="en-US" smtClean="0"/>
              <a:t>‹#›</a:t>
            </a:fld>
            <a:endParaRPr lang="en-US"/>
          </a:p>
        </p:txBody>
      </p:sp>
    </p:spTree>
    <p:extLst>
      <p:ext uri="{BB962C8B-B14F-4D97-AF65-F5344CB8AC3E}">
        <p14:creationId xmlns:p14="http://schemas.microsoft.com/office/powerpoint/2010/main" val="321234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7E6C2A-A799-405A-9FB5-933538E04C73}"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4FF51C8-0E56-4754-98C5-090F6214804A}" type="slidenum">
              <a:rPr lang="en-US" smtClean="0"/>
              <a:t>‹#›</a:t>
            </a:fld>
            <a:endParaRPr lang="en-US"/>
          </a:p>
        </p:txBody>
      </p:sp>
    </p:spTree>
    <p:extLst>
      <p:ext uri="{BB962C8B-B14F-4D97-AF65-F5344CB8AC3E}">
        <p14:creationId xmlns:p14="http://schemas.microsoft.com/office/powerpoint/2010/main" val="1090114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7"/>
        <p:cNvGrpSpPr/>
        <p:nvPr/>
      </p:nvGrpSpPr>
      <p:grpSpPr>
        <a:xfrm>
          <a:off x="0" y="0"/>
          <a:ext cx="0" cy="0"/>
          <a:chOff x="0" y="0"/>
          <a:chExt cx="0" cy="0"/>
        </a:xfrm>
      </p:grpSpPr>
      <p:sp>
        <p:nvSpPr>
          <p:cNvPr id="188" name="Google Shape;188;p43"/>
          <p:cNvSpPr/>
          <p:nvPr/>
        </p:nvSpPr>
        <p:spPr>
          <a:xfrm>
            <a:off x="0" y="6629400"/>
            <a:ext cx="12192000" cy="228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01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89;p43"/>
          <p:cNvSpPr/>
          <p:nvPr/>
        </p:nvSpPr>
        <p:spPr>
          <a:xfrm>
            <a:off x="0" y="6477000"/>
            <a:ext cx="12192000" cy="381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016"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244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E7C69-D336-472B-9D53-0D74ECF563A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3076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4E7C69-D336-472B-9D53-0D74ECF563A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38715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4E7C69-D336-472B-9D53-0D74ECF563A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147394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E7C69-D336-472B-9D53-0D74ECF563AC}" type="datetimeFigureOut">
              <a:rPr lang="en-US" smtClean="0"/>
              <a:t>10/5/2020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5823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4E7C69-D336-472B-9D53-0D74ECF563AC}" type="datetimeFigureOut">
              <a:rPr lang="en-US" smtClean="0"/>
              <a:t>10/5/2020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58420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E7C69-D336-472B-9D53-0D74ECF563AC}" type="datetimeFigureOut">
              <a:rPr lang="en-US" smtClean="0"/>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91730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4E7C69-D336-472B-9D53-0D74ECF563A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128677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4E7C69-D336-472B-9D53-0D74ECF563A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A694-883F-40D0-A500-AAA5AB3D100D}" type="slidenum">
              <a:rPr lang="en-US" smtClean="0"/>
              <a:t>‹#›</a:t>
            </a:fld>
            <a:endParaRPr lang="en-US"/>
          </a:p>
        </p:txBody>
      </p:sp>
    </p:spTree>
    <p:extLst>
      <p:ext uri="{BB962C8B-B14F-4D97-AF65-F5344CB8AC3E}">
        <p14:creationId xmlns:p14="http://schemas.microsoft.com/office/powerpoint/2010/main" val="202093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E7C69-D336-472B-9D53-0D74ECF563AC}" type="datetimeFigureOut">
              <a:rPr lang="en-US" smtClean="0"/>
              <a:t>10/5/2020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A694-883F-40D0-A500-AAA5AB3D100D}" type="slidenum">
              <a:rPr lang="en-US" smtClean="0"/>
              <a:t>‹#›</a:t>
            </a:fld>
            <a:endParaRPr lang="en-US"/>
          </a:p>
        </p:txBody>
      </p:sp>
    </p:spTree>
    <p:extLst>
      <p:ext uri="{BB962C8B-B14F-4D97-AF65-F5344CB8AC3E}">
        <p14:creationId xmlns:p14="http://schemas.microsoft.com/office/powerpoint/2010/main" val="250197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7E6C2A-A799-405A-9FB5-933538E04C73}" type="datetimeFigureOut">
              <a:rPr lang="en-US" smtClean="0"/>
              <a:t>10/5/2020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FF51C8-0E56-4754-98C5-090F6214804A}" type="slidenum">
              <a:rPr lang="en-US" smtClean="0"/>
              <a:t>‹#›</a:t>
            </a:fld>
            <a:endParaRPr lang="en-US"/>
          </a:p>
        </p:txBody>
      </p:sp>
    </p:spTree>
    <p:extLst>
      <p:ext uri="{BB962C8B-B14F-4D97-AF65-F5344CB8AC3E}">
        <p14:creationId xmlns:p14="http://schemas.microsoft.com/office/powerpoint/2010/main" val="292457454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7E6C2A-A799-405A-9FB5-933538E04C73}" type="datetimeFigureOut">
              <a:rPr lang="en-US" smtClean="0"/>
              <a:t>10/5/2020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FF51C8-0E56-4754-98C5-090F6214804A}" type="slidenum">
              <a:rPr lang="en-US" smtClean="0"/>
              <a:t>‹#›</a:t>
            </a:fld>
            <a:endParaRPr lang="en-US"/>
          </a:p>
        </p:txBody>
      </p:sp>
    </p:spTree>
    <p:extLst>
      <p:ext uri="{BB962C8B-B14F-4D97-AF65-F5344CB8AC3E}">
        <p14:creationId xmlns:p14="http://schemas.microsoft.com/office/powerpoint/2010/main" val="2973671497"/>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7E6C2A-A799-405A-9FB5-933538E04C73}" type="datetimeFigureOut">
              <a:rPr lang="en-US" smtClean="0"/>
              <a:t>10/5/2020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FF51C8-0E56-4754-98C5-090F6214804A}" type="slidenum">
              <a:rPr lang="en-US" smtClean="0"/>
              <a:t>‹#›</a:t>
            </a:fld>
            <a:endParaRPr lang="en-US"/>
          </a:p>
        </p:txBody>
      </p:sp>
    </p:spTree>
    <p:extLst>
      <p:ext uri="{BB962C8B-B14F-4D97-AF65-F5344CB8AC3E}">
        <p14:creationId xmlns:p14="http://schemas.microsoft.com/office/powerpoint/2010/main" val="666638622"/>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7E6C2A-A799-405A-9FB5-933538E04C73}" type="datetimeFigureOut">
              <a:rPr lang="en-US" smtClean="0"/>
              <a:t>10/5/2020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FF51C8-0E56-4754-98C5-090F6214804A}" type="slidenum">
              <a:rPr lang="en-US" smtClean="0"/>
              <a:t>‹#›</a:t>
            </a:fld>
            <a:endParaRPr lang="en-US"/>
          </a:p>
        </p:txBody>
      </p:sp>
    </p:spTree>
    <p:extLst>
      <p:ext uri="{BB962C8B-B14F-4D97-AF65-F5344CB8AC3E}">
        <p14:creationId xmlns:p14="http://schemas.microsoft.com/office/powerpoint/2010/main" val="33894949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a:off x="0" y="6537960"/>
            <a:ext cx="12192000" cy="32004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756" b="0" i="0" u="none" strike="noStrike" cap="none">
              <a:solidFill>
                <a:schemeClr val="lt1"/>
              </a:solidFill>
              <a:latin typeface="Calibri"/>
              <a:ea typeface="Calibri"/>
              <a:cs typeface="Calibri"/>
              <a:sym typeface="Calibri"/>
            </a:endParaRPr>
          </a:p>
        </p:txBody>
      </p:sp>
      <p:sp>
        <p:nvSpPr>
          <p:cNvPr id="11" name="Google Shape;11;p29"/>
          <p:cNvSpPr txBox="1"/>
          <p:nvPr/>
        </p:nvSpPr>
        <p:spPr>
          <a:xfrm>
            <a:off x="508008" y="6601730"/>
            <a:ext cx="1659001" cy="238601"/>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US" sz="751" b="0" i="0" u="none" strike="noStrike" cap="none">
                <a:solidFill>
                  <a:schemeClr val="lt1"/>
                </a:solidFill>
                <a:latin typeface="Calibri"/>
                <a:ea typeface="Calibri"/>
                <a:cs typeface="Calibri"/>
                <a:sym typeface="Calibri"/>
              </a:rPr>
              <a:t>©2020 Proprietary and Confidential</a:t>
            </a:r>
            <a:endParaRPr sz="2400"/>
          </a:p>
        </p:txBody>
      </p:sp>
      <p:sp>
        <p:nvSpPr>
          <p:cNvPr id="12" name="Google Shape;12;p29">
            <a:hlinkClick r:id="rId3" action="ppaction://hlinksldjump"/>
          </p:cNvPr>
          <p:cNvSpPr/>
          <p:nvPr/>
        </p:nvSpPr>
        <p:spPr>
          <a:xfrm>
            <a:off x="11688832" y="1"/>
            <a:ext cx="508000" cy="484871"/>
          </a:xfrm>
          <a:custGeom>
            <a:avLst/>
            <a:gdLst/>
            <a:ahLst/>
            <a:cxnLst/>
            <a:rect l="l" t="t" r="r" b="b"/>
            <a:pathLst>
              <a:path w="120000" h="120000" extrusionOk="0">
                <a:moveTo>
                  <a:pt x="0" y="0"/>
                </a:moveTo>
                <a:lnTo>
                  <a:pt x="120000" y="0"/>
                </a:lnTo>
                <a:lnTo>
                  <a:pt x="120000" y="120000"/>
                </a:lnTo>
                <a:lnTo>
                  <a:pt x="0" y="120000"/>
                </a:lnTo>
                <a:close/>
                <a:moveTo>
                  <a:pt x="60000" y="15000"/>
                </a:moveTo>
                <a:lnTo>
                  <a:pt x="17049" y="60000"/>
                </a:lnTo>
                <a:lnTo>
                  <a:pt x="27787" y="60000"/>
                </a:lnTo>
                <a:lnTo>
                  <a:pt x="27787" y="105000"/>
                </a:lnTo>
                <a:lnTo>
                  <a:pt x="92213" y="105000"/>
                </a:lnTo>
                <a:lnTo>
                  <a:pt x="92213" y="60000"/>
                </a:lnTo>
                <a:lnTo>
                  <a:pt x="102951" y="60000"/>
                </a:lnTo>
                <a:lnTo>
                  <a:pt x="86844" y="43125"/>
                </a:lnTo>
                <a:lnTo>
                  <a:pt x="86844" y="20625"/>
                </a:lnTo>
                <a:lnTo>
                  <a:pt x="76107" y="20625"/>
                </a:lnTo>
                <a:lnTo>
                  <a:pt x="76107" y="31875"/>
                </a:lnTo>
                <a:close/>
              </a:path>
              <a:path w="120000" h="120000" fill="darkenLess" extrusionOk="0">
                <a:moveTo>
                  <a:pt x="86844" y="43125"/>
                </a:moveTo>
                <a:lnTo>
                  <a:pt x="86844" y="20625"/>
                </a:lnTo>
                <a:lnTo>
                  <a:pt x="76107" y="20625"/>
                </a:lnTo>
                <a:lnTo>
                  <a:pt x="76107" y="31875"/>
                </a:lnTo>
                <a:close/>
                <a:moveTo>
                  <a:pt x="27787" y="60000"/>
                </a:moveTo>
                <a:lnTo>
                  <a:pt x="27787" y="105000"/>
                </a:lnTo>
                <a:lnTo>
                  <a:pt x="54631" y="105000"/>
                </a:lnTo>
                <a:lnTo>
                  <a:pt x="54631" y="82500"/>
                </a:lnTo>
                <a:lnTo>
                  <a:pt x="65369" y="82500"/>
                </a:lnTo>
                <a:lnTo>
                  <a:pt x="65369" y="105000"/>
                </a:lnTo>
                <a:lnTo>
                  <a:pt x="92213" y="105000"/>
                </a:lnTo>
                <a:lnTo>
                  <a:pt x="92213" y="60000"/>
                </a:lnTo>
                <a:close/>
              </a:path>
              <a:path w="120000" h="120000" fill="darken" extrusionOk="0">
                <a:moveTo>
                  <a:pt x="60000" y="15000"/>
                </a:moveTo>
                <a:lnTo>
                  <a:pt x="17049" y="60000"/>
                </a:lnTo>
                <a:lnTo>
                  <a:pt x="102951" y="60000"/>
                </a:lnTo>
                <a:close/>
                <a:moveTo>
                  <a:pt x="54631" y="82500"/>
                </a:moveTo>
                <a:lnTo>
                  <a:pt x="65369" y="82500"/>
                </a:lnTo>
                <a:lnTo>
                  <a:pt x="65369" y="105000"/>
                </a:lnTo>
                <a:lnTo>
                  <a:pt x="54631" y="105000"/>
                </a:lnTo>
                <a:close/>
              </a:path>
              <a:path w="120000" h="120000" fill="none" extrusionOk="0">
                <a:moveTo>
                  <a:pt x="60000" y="15000"/>
                </a:moveTo>
                <a:lnTo>
                  <a:pt x="76107" y="31875"/>
                </a:lnTo>
                <a:lnTo>
                  <a:pt x="76107" y="20625"/>
                </a:lnTo>
                <a:lnTo>
                  <a:pt x="86844" y="20625"/>
                </a:lnTo>
                <a:lnTo>
                  <a:pt x="86844" y="43125"/>
                </a:lnTo>
                <a:lnTo>
                  <a:pt x="102951" y="60000"/>
                </a:lnTo>
                <a:lnTo>
                  <a:pt x="92213" y="60000"/>
                </a:lnTo>
                <a:lnTo>
                  <a:pt x="92213" y="105000"/>
                </a:lnTo>
                <a:lnTo>
                  <a:pt x="27787" y="105000"/>
                </a:lnTo>
                <a:lnTo>
                  <a:pt x="27787" y="60000"/>
                </a:lnTo>
                <a:lnTo>
                  <a:pt x="17049" y="60000"/>
                </a:lnTo>
                <a:close/>
                <a:moveTo>
                  <a:pt x="76107" y="31875"/>
                </a:moveTo>
                <a:lnTo>
                  <a:pt x="86844" y="43125"/>
                </a:lnTo>
                <a:moveTo>
                  <a:pt x="92213" y="60000"/>
                </a:moveTo>
                <a:lnTo>
                  <a:pt x="27787" y="60000"/>
                </a:lnTo>
                <a:moveTo>
                  <a:pt x="54631" y="105000"/>
                </a:moveTo>
                <a:lnTo>
                  <a:pt x="54631" y="82500"/>
                </a:lnTo>
                <a:lnTo>
                  <a:pt x="65369" y="82500"/>
                </a:lnTo>
                <a:lnTo>
                  <a:pt x="65369" y="105000"/>
                </a:lnTo>
              </a:path>
              <a:path w="120000" h="120000" fill="none" extrusionOk="0">
                <a:moveTo>
                  <a:pt x="0" y="0"/>
                </a:moveTo>
                <a:lnTo>
                  <a:pt x="120000" y="0"/>
                </a:lnTo>
                <a:lnTo>
                  <a:pt x="120000" y="120000"/>
                </a:lnTo>
                <a:lnTo>
                  <a:pt x="0" y="120000"/>
                </a:lnTo>
                <a:close/>
              </a:path>
            </a:pathLst>
          </a:custGeom>
          <a:no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008">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34687359"/>
      </p:ext>
    </p:extLst>
  </p:cSld>
  <p:clrMap bg1="lt1" tx1="dk1" bg2="dk2" tx2="lt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50915" y="2820610"/>
            <a:ext cx="6987645" cy="3331996"/>
          </a:xfrm>
        </p:spPr>
        <p:txBody>
          <a:bodyPr>
            <a:noAutofit/>
          </a:bodyPr>
          <a:lstStyle/>
          <a:p>
            <a:pPr algn="ctr"/>
            <a:r>
              <a:rPr lang="en-US" sz="2800" dirty="0"/>
              <a:t>1:45 pm - 2:45 pm</a:t>
            </a:r>
          </a:p>
          <a:p>
            <a:pPr algn="ctr"/>
            <a:endParaRPr lang="en-US" sz="2000" b="1" dirty="0"/>
          </a:p>
          <a:p>
            <a:pPr algn="ctr"/>
            <a:r>
              <a:rPr lang="en-US" sz="2800" b="1" dirty="0"/>
              <a:t>MBA Directors Panel</a:t>
            </a:r>
          </a:p>
          <a:p>
            <a:pPr algn="ctr"/>
            <a:endParaRPr lang="en-US" sz="2800" b="1" dirty="0"/>
          </a:p>
          <a:p>
            <a:pPr algn="ctr"/>
            <a:r>
              <a:rPr lang="en-US" sz="2400" dirty="0"/>
              <a:t>Sharon Lydon, MAACBA Graduate Representative, and Associate Dean at Rutgers Business School</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0"/>
            <a:ext cx="7561217" cy="2432191"/>
          </a:xfrm>
          <a:prstGeom prst="rect">
            <a:avLst/>
          </a:prstGeom>
        </p:spPr>
      </p:pic>
    </p:spTree>
    <p:extLst>
      <p:ext uri="{BB962C8B-B14F-4D97-AF65-F5344CB8AC3E}">
        <p14:creationId xmlns:p14="http://schemas.microsoft.com/office/powerpoint/2010/main" val="2805249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C6A0"/>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34803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74" y="213079"/>
            <a:ext cx="1618593" cy="1618593"/>
          </a:xfrm>
          <a:prstGeom prst="rect">
            <a:avLst/>
          </a:prstGeom>
        </p:spPr>
      </p:pic>
      <p:grpSp>
        <p:nvGrpSpPr>
          <p:cNvPr id="10" name="Group 9"/>
          <p:cNvGrpSpPr/>
          <p:nvPr/>
        </p:nvGrpSpPr>
        <p:grpSpPr>
          <a:xfrm>
            <a:off x="7806891" y="1574616"/>
            <a:ext cx="3741420" cy="4508885"/>
            <a:chOff x="7662512" y="1273826"/>
            <a:chExt cx="3741420" cy="4508885"/>
          </a:xfrm>
        </p:grpSpPr>
        <p:sp>
          <p:nvSpPr>
            <p:cNvPr id="9" name="TextBox 8"/>
            <p:cNvSpPr txBox="1"/>
            <p:nvPr/>
          </p:nvSpPr>
          <p:spPr>
            <a:xfrm>
              <a:off x="7662512" y="4982492"/>
              <a:ext cx="374142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Randy L. Frye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Dean, Shields School of Business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Professor of Business Administration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282" t="18809" r="19919"/>
            <a:stretch/>
          </p:blipFill>
          <p:spPr>
            <a:xfrm>
              <a:off x="7767117" y="1367923"/>
              <a:ext cx="3532209" cy="3426374"/>
            </a:xfrm>
            <a:prstGeom prst="rect">
              <a:avLst/>
            </a:prstGeom>
            <a:effectLst>
              <a:softEdge rad="25400"/>
            </a:effectLst>
          </p:spPr>
        </p:pic>
        <p:sp>
          <p:nvSpPr>
            <p:cNvPr id="11" name="Rectangle 10"/>
            <p:cNvSpPr/>
            <p:nvPr/>
          </p:nvSpPr>
          <p:spPr>
            <a:xfrm>
              <a:off x="7662512" y="1273826"/>
              <a:ext cx="3741420" cy="36145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237174" y="3543100"/>
            <a:ext cx="70659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Shields School of Business at a Glance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80532"/>
                </a:solidFill>
                <a:effectLst/>
                <a:uLnTx/>
                <a:uFillTx/>
                <a:latin typeface="Times New Roman" panose="02020603050405020304" pitchFamily="18" charset="0"/>
                <a:ea typeface="+mn-ea"/>
                <a:cs typeface="Times New Roman" panose="02020603050405020304" pitchFamily="18" charset="0"/>
              </a:rPr>
              <a:t>10 Undergraduate Programs - 480 Students (2,300)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80532"/>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smtClean="0">
                <a:ln>
                  <a:noFill/>
                </a:ln>
                <a:solidFill>
                  <a:srgbClr val="A80532"/>
                </a:solidFill>
                <a:effectLst/>
                <a:uLnTx/>
                <a:uFillTx/>
                <a:latin typeface="Times New Roman" panose="02020603050405020304" pitchFamily="18" charset="0"/>
                <a:ea typeface="+mn-ea"/>
                <a:cs typeface="Times New Roman" panose="02020603050405020304" pitchFamily="18" charset="0"/>
              </a:rPr>
              <a:t>Graduate </a:t>
            </a:r>
            <a:r>
              <a:rPr kumimoji="0" lang="en-US" sz="2400" b="0" i="0" u="none" strike="noStrike" kern="1200" cap="none" spc="0" normalizeH="0" baseline="0" noProof="0" dirty="0">
                <a:ln>
                  <a:noFill/>
                </a:ln>
                <a:solidFill>
                  <a:srgbClr val="A80532"/>
                </a:solidFill>
                <a:effectLst/>
                <a:uLnTx/>
                <a:uFillTx/>
                <a:latin typeface="Times New Roman" panose="02020603050405020304" pitchFamily="18" charset="0"/>
                <a:ea typeface="+mn-ea"/>
                <a:cs typeface="Times New Roman" panose="02020603050405020304" pitchFamily="18" charset="0"/>
              </a:rPr>
              <a:t>Programs - 81 MBA Students (479)</a:t>
            </a:r>
          </a:p>
        </p:txBody>
      </p:sp>
      <p:sp>
        <p:nvSpPr>
          <p:cNvPr id="14" name="TextBox 13"/>
          <p:cNvSpPr txBox="1"/>
          <p:nvPr/>
        </p:nvSpPr>
        <p:spPr>
          <a:xfrm>
            <a:off x="237174" y="4806228"/>
            <a:ext cx="706599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SBDC –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est. 1979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Knee Family CSOR –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Francis in the Marketplace Executive Training Center –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est.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Red Flash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Division I Athletics </a:t>
            </a:r>
          </a:p>
        </p:txBody>
      </p:sp>
    </p:spTree>
    <p:extLst>
      <p:ext uri="{BB962C8B-B14F-4D97-AF65-F5344CB8AC3E}">
        <p14:creationId xmlns:p14="http://schemas.microsoft.com/office/powerpoint/2010/main" val="367168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C6A0"/>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6200" t="8972" r="5523" b="13517"/>
          <a:stretch/>
        </p:blipFill>
        <p:spPr>
          <a:xfrm>
            <a:off x="8427697" y="4559119"/>
            <a:ext cx="3477976" cy="2035888"/>
          </a:xfrm>
          <a:prstGeom prst="rect">
            <a:avLst/>
          </a:prstGeom>
          <a:ln>
            <a:noFill/>
          </a:ln>
          <a:effectLst>
            <a:softEdge rad="112500"/>
          </a:effectLst>
        </p:spPr>
      </p:pic>
      <p:sp>
        <p:nvSpPr>
          <p:cNvPr id="21" name="Rectangle 20"/>
          <p:cNvSpPr/>
          <p:nvPr/>
        </p:nvSpPr>
        <p:spPr>
          <a:xfrm>
            <a:off x="0" y="0"/>
            <a:ext cx="12192000" cy="932728"/>
          </a:xfrm>
          <a:prstGeom prst="rect">
            <a:avLst/>
          </a:prstGeom>
          <a:solidFill>
            <a:srgbClr val="A80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83172" y="139446"/>
            <a:ext cx="1082565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Saint Francis University MBA Program </a:t>
            </a:r>
            <a:r>
              <a:rPr kumimoji="0" lang="en-US" sz="1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(Circa 1990)</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 name="TextBox 12"/>
          <p:cNvSpPr txBox="1"/>
          <p:nvPr/>
        </p:nvSpPr>
        <p:spPr>
          <a:xfrm>
            <a:off x="1419378" y="1061520"/>
            <a:ext cx="3970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Core Market Thrust Segments</a:t>
            </a:r>
          </a:p>
        </p:txBody>
      </p:sp>
      <p:grpSp>
        <p:nvGrpSpPr>
          <p:cNvPr id="22" name="Group 21"/>
          <p:cNvGrpSpPr/>
          <p:nvPr/>
        </p:nvGrpSpPr>
        <p:grpSpPr>
          <a:xfrm>
            <a:off x="-771357" y="1366076"/>
            <a:ext cx="8519694" cy="5631370"/>
            <a:chOff x="-771357" y="1366076"/>
            <a:chExt cx="8519694" cy="5631370"/>
          </a:xfrm>
        </p:grpSpPr>
        <p:graphicFrame>
          <p:nvGraphicFramePr>
            <p:cNvPr id="9" name="Chart 8"/>
            <p:cNvGraphicFramePr/>
            <p:nvPr>
              <p:extLst>
                <p:ext uri="{D42A27DB-BD31-4B8C-83A1-F6EECF244321}">
                  <p14:modId xmlns:p14="http://schemas.microsoft.com/office/powerpoint/2010/main" val="2857213514"/>
                </p:ext>
              </p:extLst>
            </p:nvPr>
          </p:nvGraphicFramePr>
          <p:xfrm>
            <a:off x="-771357" y="1366076"/>
            <a:ext cx="8519694" cy="563137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2483783" y="6595007"/>
              <a:ext cx="1841263" cy="262993"/>
            </a:xfrm>
            <a:prstGeom prst="rect">
              <a:avLst/>
            </a:prstGeom>
            <a:solidFill>
              <a:srgbClr val="D3C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257335" y="2481076"/>
              <a:ext cx="2417954" cy="999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“Balanced Careerist”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want to advance, but school cannot disrupt my life. </a:t>
              </a:r>
            </a:p>
          </p:txBody>
        </p:sp>
        <p:sp>
          <p:nvSpPr>
            <p:cNvPr id="15" name="TextBox 14"/>
            <p:cNvSpPr txBox="1"/>
            <p:nvPr/>
          </p:nvSpPr>
          <p:spPr>
            <a:xfrm>
              <a:off x="3567874" y="2481076"/>
              <a:ext cx="2091966" cy="999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“Career Revitalizer”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need to take my career to the next level to be successful. </a:t>
              </a:r>
            </a:p>
          </p:txBody>
        </p:sp>
        <p:sp>
          <p:nvSpPr>
            <p:cNvPr id="16" name="TextBox 15"/>
            <p:cNvSpPr txBox="1"/>
            <p:nvPr/>
          </p:nvSpPr>
          <p:spPr>
            <a:xfrm>
              <a:off x="1508048" y="4252122"/>
              <a:ext cx="1951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“Respect Seeker”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graduate business degree will give me the status and respect that I crave. </a:t>
              </a:r>
            </a:p>
          </p:txBody>
        </p:sp>
        <p:sp>
          <p:nvSpPr>
            <p:cNvPr id="17" name="TextBox 16"/>
            <p:cNvSpPr txBox="1"/>
            <p:nvPr/>
          </p:nvSpPr>
          <p:spPr>
            <a:xfrm>
              <a:off x="3550192" y="4267999"/>
              <a:ext cx="2188730" cy="9710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“Socio-economic Climber”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want to achieve everything my parents could only dream of. </a:t>
              </a:r>
            </a:p>
          </p:txBody>
        </p:sp>
      </p:grpSp>
      <p:sp>
        <p:nvSpPr>
          <p:cNvPr id="19" name="TextBox 18"/>
          <p:cNvSpPr txBox="1"/>
          <p:nvPr/>
        </p:nvSpPr>
        <p:spPr>
          <a:xfrm>
            <a:off x="7218948" y="1061520"/>
            <a:ext cx="2947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Needs to be Satisfied</a:t>
            </a:r>
          </a:p>
        </p:txBody>
      </p:sp>
      <p:sp>
        <p:nvSpPr>
          <p:cNvPr id="20" name="TextBox 19"/>
          <p:cNvSpPr txBox="1"/>
          <p:nvPr/>
        </p:nvSpPr>
        <p:spPr>
          <a:xfrm>
            <a:off x="7218948" y="1726394"/>
            <a:ext cx="4860758"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Career access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Influence – increased impact at 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Opportunity for Growth &amp; Development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Career advancement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Career pivoting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Self-esteem</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6002" y="5217773"/>
            <a:ext cx="1207942" cy="1207942"/>
          </a:xfrm>
          <a:prstGeom prst="rect">
            <a:avLst/>
          </a:prstGeom>
        </p:spPr>
      </p:pic>
      <p:sp>
        <p:nvSpPr>
          <p:cNvPr id="24" name="TextBox 23"/>
          <p:cNvSpPr txBox="1"/>
          <p:nvPr/>
        </p:nvSpPr>
        <p:spPr>
          <a:xfrm>
            <a:off x="65435" y="6518078"/>
            <a:ext cx="293035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GMAC Global GME Segmentation Study </a:t>
            </a:r>
          </a:p>
        </p:txBody>
      </p:sp>
    </p:spTree>
    <p:extLst>
      <p:ext uri="{BB962C8B-B14F-4D97-AF65-F5344CB8AC3E}">
        <p14:creationId xmlns:p14="http://schemas.microsoft.com/office/powerpoint/2010/main" val="81573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C6A0"/>
        </a:solidFill>
        <a:effectLst/>
      </p:bgPr>
    </p:bg>
    <p:spTree>
      <p:nvGrpSpPr>
        <p:cNvPr id="1" name=""/>
        <p:cNvGrpSpPr/>
        <p:nvPr/>
      </p:nvGrpSpPr>
      <p:grpSpPr>
        <a:xfrm>
          <a:off x="0" y="0"/>
          <a:ext cx="0" cy="0"/>
          <a:chOff x="0" y="0"/>
          <a:chExt cx="0" cy="0"/>
        </a:xfrm>
      </p:grpSpPr>
      <p:sp>
        <p:nvSpPr>
          <p:cNvPr id="7" name="Rectangle 6"/>
          <p:cNvSpPr/>
          <p:nvPr/>
        </p:nvSpPr>
        <p:spPr>
          <a:xfrm>
            <a:off x="-1" y="3410607"/>
            <a:ext cx="12192000" cy="924910"/>
          </a:xfrm>
          <a:prstGeom prst="rect">
            <a:avLst/>
          </a:prstGeom>
          <a:solidFill>
            <a:srgbClr val="A80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0" y="0"/>
            <a:ext cx="12192000" cy="924910"/>
          </a:xfrm>
          <a:prstGeom prst="rect">
            <a:avLst/>
          </a:prstGeom>
          <a:solidFill>
            <a:srgbClr val="A80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83171" y="200845"/>
            <a:ext cx="108256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are desired program attributes and “purchase” criteria?</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683173" y="1104394"/>
            <a:ext cx="10920248"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Price and economy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Perceived value and reputation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Convenience and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 customer service – friendly and customer-centric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Lifestyle fit for working professionals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Low barriers of entry/reduce or eliminate “points of friction”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Realistic completion on a desired timeline</a:t>
            </a:r>
          </a:p>
        </p:txBody>
      </p:sp>
      <p:sp>
        <p:nvSpPr>
          <p:cNvPr id="5" name="TextBox 4"/>
          <p:cNvSpPr txBox="1"/>
          <p:nvPr/>
        </p:nvSpPr>
        <p:spPr>
          <a:xfrm>
            <a:off x="683173" y="4508255"/>
            <a:ext cx="1092024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Valid predictor of success for high performers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Tests are commonly used selection measures in American institutions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Delay or create an Admissions Bar for many – “points of friction”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Equally valid predictors o success are available that cause less stress and strain on prospects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Culturally biased? Some people do not “test well” but do well in our graduate programs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Student-centric, more personalized approach (customer intimacy model)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 barriers to achieving desired enrollment targets </a:t>
            </a:r>
          </a:p>
        </p:txBody>
      </p:sp>
      <p:sp>
        <p:nvSpPr>
          <p:cNvPr id="6" name="TextBox 5"/>
          <p:cNvSpPr txBox="1"/>
          <p:nvPr/>
        </p:nvSpPr>
        <p:spPr>
          <a:xfrm>
            <a:off x="683170" y="3603260"/>
            <a:ext cx="108256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GMAT Analysis for Medium to Small MBA Programs</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9605" t="11841" r="34414" b="62849"/>
          <a:stretch/>
        </p:blipFill>
        <p:spPr>
          <a:xfrm>
            <a:off x="7459427" y="1393171"/>
            <a:ext cx="4275731" cy="1287378"/>
          </a:xfrm>
          <a:prstGeom prst="rect">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6002" y="5217773"/>
            <a:ext cx="1207942" cy="1207942"/>
          </a:xfrm>
          <a:prstGeom prst="rect">
            <a:avLst/>
          </a:prstGeom>
        </p:spPr>
      </p:pic>
    </p:spTree>
    <p:extLst>
      <p:ext uri="{BB962C8B-B14F-4D97-AF65-F5344CB8AC3E}">
        <p14:creationId xmlns:p14="http://schemas.microsoft.com/office/powerpoint/2010/main" val="56383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37355" y="2912050"/>
            <a:ext cx="6987645" cy="3331996"/>
          </a:xfrm>
        </p:spPr>
        <p:txBody>
          <a:bodyPr>
            <a:noAutofit/>
          </a:bodyPr>
          <a:lstStyle/>
          <a:p>
            <a:pPr algn="ctr"/>
            <a:r>
              <a:rPr lang="en-US" sz="4000" b="1" dirty="0"/>
              <a:t>Thank you!  Q&amp;A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0"/>
            <a:ext cx="7561217" cy="2432191"/>
          </a:xfrm>
          <a:prstGeom prst="rect">
            <a:avLst/>
          </a:prstGeom>
        </p:spPr>
      </p:pic>
    </p:spTree>
    <p:extLst>
      <p:ext uri="{BB962C8B-B14F-4D97-AF65-F5344CB8AC3E}">
        <p14:creationId xmlns:p14="http://schemas.microsoft.com/office/powerpoint/2010/main" val="2169560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3959" y="2711428"/>
            <a:ext cx="9799092" cy="959820"/>
          </a:xfrm>
        </p:spPr>
        <p:txBody>
          <a:bodyPr>
            <a:noAutofit/>
          </a:bodyPr>
          <a:lstStyle/>
          <a:p>
            <a:pPr algn="ctr"/>
            <a:r>
              <a:rPr lang="en-US" sz="4000" b="1" dirty="0"/>
              <a:t>Did </a:t>
            </a:r>
            <a:r>
              <a:rPr lang="en-US" sz="4000" b="1" dirty="0" err="1"/>
              <a:t>Covid</a:t>
            </a:r>
            <a:r>
              <a:rPr lang="en-US" sz="4000" b="1" dirty="0"/>
              <a:t> Kill Testing in MBA Admissions?</a:t>
            </a:r>
          </a:p>
          <a:p>
            <a:pPr algn="ct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0"/>
            <a:ext cx="7561217" cy="2432191"/>
          </a:xfrm>
          <a:prstGeom prst="rect">
            <a:avLst/>
          </a:prstGeom>
        </p:spPr>
      </p:pic>
      <p:sp>
        <p:nvSpPr>
          <p:cNvPr id="5" name="Subtitle 2"/>
          <p:cNvSpPr txBox="1">
            <a:spLocks/>
          </p:cNvSpPr>
          <p:nvPr/>
        </p:nvSpPr>
        <p:spPr>
          <a:xfrm>
            <a:off x="1844040" y="3840480"/>
            <a:ext cx="9646921" cy="28607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Sharon Lydon</a:t>
            </a:r>
            <a:r>
              <a:rPr lang="en-US" sz="2000" dirty="0"/>
              <a:t>, Associate Dean, Rutgers Business School</a:t>
            </a:r>
          </a:p>
          <a:p>
            <a:pPr algn="l"/>
            <a:r>
              <a:rPr lang="en-US" sz="2000" b="1" dirty="0"/>
              <a:t>Katherine Henderson</a:t>
            </a:r>
            <a:r>
              <a:rPr lang="en-US" sz="2000" dirty="0"/>
              <a:t>, Business School Strategic Advisor Eastern &amp; Midwestern USA, ETS</a:t>
            </a:r>
          </a:p>
          <a:p>
            <a:pPr algn="l"/>
            <a:r>
              <a:rPr lang="en-US" sz="2000" b="1" dirty="0"/>
              <a:t>Eric Chambers</a:t>
            </a:r>
            <a:r>
              <a:rPr lang="en-US" sz="2000" dirty="0"/>
              <a:t>, Market Development Director, Americas, GMAC</a:t>
            </a:r>
          </a:p>
          <a:p>
            <a:pPr algn="l"/>
            <a:r>
              <a:rPr lang="en-US" sz="2000" b="1" dirty="0"/>
              <a:t>Erin K. O’Brien</a:t>
            </a:r>
            <a:r>
              <a:rPr lang="en-US" sz="2000" dirty="0"/>
              <a:t>, Assistant Dean, Chief Enrollment and Marketing Office, School of Management, University at Buffalo, The State University of New York (SUNY)</a:t>
            </a:r>
          </a:p>
          <a:p>
            <a:pPr algn="l"/>
            <a:r>
              <a:rPr lang="en-US" sz="2000" b="1" dirty="0"/>
              <a:t>Dr. Randy L. Frye</a:t>
            </a:r>
            <a:r>
              <a:rPr lang="en-US" sz="2000" dirty="0"/>
              <a:t>, Founding Dean, Shields School of Business, and Professor of Business Administration at Saint Francis University</a:t>
            </a:r>
          </a:p>
          <a:p>
            <a:pPr algn="l"/>
            <a:endParaRPr lang="en-US" sz="2000" dirty="0"/>
          </a:p>
          <a:p>
            <a:pPr algn="l"/>
            <a:endParaRPr lang="en-US" sz="2000" dirty="0"/>
          </a:p>
          <a:p>
            <a:pPr algn="l"/>
            <a:r>
              <a:rPr lang="en-US" sz="2000" dirty="0"/>
              <a:t/>
            </a:r>
            <a:br>
              <a:rPr lang="en-US" sz="2000" dirty="0"/>
            </a:br>
            <a:endParaRPr lang="en-US" sz="2000" dirty="0"/>
          </a:p>
          <a:p>
            <a:endParaRPr lang="en-US" sz="2000" dirty="0"/>
          </a:p>
        </p:txBody>
      </p:sp>
    </p:spTree>
    <p:extLst>
      <p:ext uri="{BB962C8B-B14F-4D97-AF65-F5344CB8AC3E}">
        <p14:creationId xmlns:p14="http://schemas.microsoft.com/office/powerpoint/2010/main" val="1853184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CD394877-BD56-1C4D-A9D2-05F505C40A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09491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0E48B1-2224-48AD-8C7B-9F5A5DF50EB7}"/>
              </a:ext>
            </a:extLst>
          </p:cNvPr>
          <p:cNvSpPr>
            <a:spLocks noGrp="1"/>
          </p:cNvSpPr>
          <p:nvPr>
            <p:ph type="title"/>
          </p:nvPr>
        </p:nvSpPr>
        <p:spPr>
          <a:xfrm>
            <a:off x="1009429" y="0"/>
            <a:ext cx="10018713" cy="1315161"/>
          </a:xfrm>
        </p:spPr>
        <p:txBody>
          <a:bodyPr>
            <a:normAutofit fontScale="90000"/>
          </a:bodyPr>
          <a:lstStyle/>
          <a:p>
            <a:r>
              <a:rPr lang="en-US" dirty="0"/>
              <a:t>ETS FACTS</a:t>
            </a:r>
            <a:br>
              <a:rPr lang="en-US" dirty="0"/>
            </a:br>
            <a:r>
              <a:rPr lang="en-US" sz="2000" dirty="0"/>
              <a:t>Katherine Henderson</a:t>
            </a:r>
            <a:br>
              <a:rPr lang="en-US" sz="2000" dirty="0"/>
            </a:br>
            <a:r>
              <a:rPr lang="en-US" sz="2000" dirty="0"/>
              <a:t>Business School Strategic Advisor Eastern &amp; Midwestern USA</a:t>
            </a:r>
            <a:br>
              <a:rPr lang="en-US" sz="2000" dirty="0"/>
            </a:br>
            <a:endParaRPr lang="en-US" sz="2000" dirty="0"/>
          </a:p>
        </p:txBody>
      </p:sp>
      <p:grpSp>
        <p:nvGrpSpPr>
          <p:cNvPr id="20" name="Group 19">
            <a:extLst>
              <a:ext uri="{FF2B5EF4-FFF2-40B4-BE49-F238E27FC236}">
                <a16:creationId xmlns:a16="http://schemas.microsoft.com/office/drawing/2014/main" id="{9CB6C8F8-74BB-4B07-B985-CCFDAC017CB3}"/>
              </a:ext>
            </a:extLst>
          </p:cNvPr>
          <p:cNvGrpSpPr/>
          <p:nvPr/>
        </p:nvGrpSpPr>
        <p:grpSpPr>
          <a:xfrm>
            <a:off x="1625469" y="1599940"/>
            <a:ext cx="4001899" cy="887637"/>
            <a:chOff x="1120275" y="2142927"/>
            <a:chExt cx="4001899" cy="934419"/>
          </a:xfrm>
        </p:grpSpPr>
        <p:sp>
          <p:nvSpPr>
            <p:cNvPr id="5" name="TextBox 4">
              <a:extLst>
                <a:ext uri="{FF2B5EF4-FFF2-40B4-BE49-F238E27FC236}">
                  <a16:creationId xmlns:a16="http://schemas.microsoft.com/office/drawing/2014/main" id="{5940793B-3485-45D7-84E3-0517087F9CFF}"/>
                </a:ext>
              </a:extLst>
            </p:cNvPr>
            <p:cNvSpPr txBox="1"/>
            <p:nvPr/>
          </p:nvSpPr>
          <p:spPr>
            <a:xfrm>
              <a:off x="2204068" y="2148740"/>
              <a:ext cx="2918106" cy="80490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ETS is a nonprofit, 501(c)(3) organization</a:t>
              </a:r>
            </a:p>
          </p:txBody>
        </p:sp>
        <p:pic>
          <p:nvPicPr>
            <p:cNvPr id="6" name="Picture 8" descr="Image result for icons free handshake silhouette">
              <a:extLst>
                <a:ext uri="{FF2B5EF4-FFF2-40B4-BE49-F238E27FC236}">
                  <a16:creationId xmlns:a16="http://schemas.microsoft.com/office/drawing/2014/main" id="{7C9FDEF1-352B-42D9-88C9-3FAFCFE553B4}"/>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0275" y="2142927"/>
              <a:ext cx="934419" cy="934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71EF510-5211-4757-B3C0-8F5D40C05398}"/>
              </a:ext>
            </a:extLst>
          </p:cNvPr>
          <p:cNvGrpSpPr/>
          <p:nvPr/>
        </p:nvGrpSpPr>
        <p:grpSpPr>
          <a:xfrm>
            <a:off x="1691425" y="4926711"/>
            <a:ext cx="4356462" cy="1174232"/>
            <a:chOff x="1120275" y="4576675"/>
            <a:chExt cx="4356462" cy="1174232"/>
          </a:xfrm>
        </p:grpSpPr>
        <p:sp>
          <p:nvSpPr>
            <p:cNvPr id="8" name="TextBox 7">
              <a:extLst>
                <a:ext uri="{FF2B5EF4-FFF2-40B4-BE49-F238E27FC236}">
                  <a16:creationId xmlns:a16="http://schemas.microsoft.com/office/drawing/2014/main" id="{E366DCC8-CF27-4D8B-AD11-BCE2EF98AF8B}"/>
                </a:ext>
              </a:extLst>
            </p:cNvPr>
            <p:cNvSpPr txBox="1"/>
            <p:nvPr/>
          </p:nvSpPr>
          <p:spPr>
            <a:xfrm>
              <a:off x="2211025" y="4576675"/>
              <a:ext cx="3265712" cy="117423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Mission: to help advance quality and equity in education</a:t>
              </a:r>
            </a:p>
          </p:txBody>
        </p:sp>
        <p:pic>
          <p:nvPicPr>
            <p:cNvPr id="9" name="Picture 14" descr="Heart">
              <a:extLst>
                <a:ext uri="{FF2B5EF4-FFF2-40B4-BE49-F238E27FC236}">
                  <a16:creationId xmlns:a16="http://schemas.microsoft.com/office/drawing/2014/main" id="{B57B4B02-E204-4DAC-9124-862A28B78380}"/>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bwMode="auto">
            <a:xfrm>
              <a:off x="1120275" y="4719972"/>
              <a:ext cx="887637" cy="887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BA36B53-7871-46D6-8840-577F05871869}"/>
              </a:ext>
            </a:extLst>
          </p:cNvPr>
          <p:cNvGrpSpPr/>
          <p:nvPr/>
        </p:nvGrpSpPr>
        <p:grpSpPr>
          <a:xfrm>
            <a:off x="6389789" y="1409717"/>
            <a:ext cx="4959792" cy="1079676"/>
            <a:chOff x="6111933" y="2018654"/>
            <a:chExt cx="4959792" cy="1174232"/>
          </a:xfrm>
        </p:grpSpPr>
        <p:sp>
          <p:nvSpPr>
            <p:cNvPr id="11" name="TextBox 10">
              <a:extLst>
                <a:ext uri="{FF2B5EF4-FFF2-40B4-BE49-F238E27FC236}">
                  <a16:creationId xmlns:a16="http://schemas.microsoft.com/office/drawing/2014/main" id="{7D1253EC-9FEB-4829-8C45-0CD9FB727A00}"/>
                </a:ext>
              </a:extLst>
            </p:cNvPr>
            <p:cNvSpPr txBox="1"/>
            <p:nvPr/>
          </p:nvSpPr>
          <p:spPr>
            <a:xfrm>
              <a:off x="7186217" y="2018654"/>
              <a:ext cx="3885508" cy="117423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Develops, administers and scores 50 million tests annually in more than 180 countries</a:t>
              </a:r>
            </a:p>
          </p:txBody>
        </p:sp>
        <p:pic>
          <p:nvPicPr>
            <p:cNvPr id="12" name="Picture 18" descr="Head with gears">
              <a:extLst>
                <a:ext uri="{FF2B5EF4-FFF2-40B4-BE49-F238E27FC236}">
                  <a16:creationId xmlns:a16="http://schemas.microsoft.com/office/drawing/2014/main" id="{0D87B9C8-89E9-4E16-AA63-A703B8167891}"/>
                </a:ext>
              </a:extLst>
            </p:cNvPr>
            <p:cNvPicPr>
              <a:picLocks noChangeAspect="1" noChangeArrowheads="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bwMode="auto">
            <a:xfrm>
              <a:off x="6111933" y="2112091"/>
              <a:ext cx="987359" cy="9873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9C890825-BA12-4402-929E-0E07EF462D1A}"/>
              </a:ext>
            </a:extLst>
          </p:cNvPr>
          <p:cNvGrpSpPr/>
          <p:nvPr/>
        </p:nvGrpSpPr>
        <p:grpSpPr>
          <a:xfrm>
            <a:off x="6389789" y="4836415"/>
            <a:ext cx="5432036" cy="1174232"/>
            <a:chOff x="6077469" y="4605703"/>
            <a:chExt cx="5432036" cy="1174232"/>
          </a:xfrm>
        </p:grpSpPr>
        <p:sp>
          <p:nvSpPr>
            <p:cNvPr id="14" name="TextBox 13">
              <a:extLst>
                <a:ext uri="{FF2B5EF4-FFF2-40B4-BE49-F238E27FC236}">
                  <a16:creationId xmlns:a16="http://schemas.microsoft.com/office/drawing/2014/main" id="{37A09F93-3367-4607-ACA0-F764E204A230}"/>
                </a:ext>
              </a:extLst>
            </p:cNvPr>
            <p:cNvSpPr txBox="1"/>
            <p:nvPr/>
          </p:nvSpPr>
          <p:spPr>
            <a:xfrm>
              <a:off x="7186216" y="4605703"/>
              <a:ext cx="4323289" cy="117423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Significant annual investment in researching solutions to educational challenges</a:t>
              </a:r>
            </a:p>
          </p:txBody>
        </p:sp>
        <p:pic>
          <p:nvPicPr>
            <p:cNvPr id="15" name="Picture 22" descr="Questions">
              <a:extLst>
                <a:ext uri="{FF2B5EF4-FFF2-40B4-BE49-F238E27FC236}">
                  <a16:creationId xmlns:a16="http://schemas.microsoft.com/office/drawing/2014/main" id="{16ED4BF0-0C85-4B8A-B698-5242E57AC586}"/>
                </a:ext>
              </a:extLst>
            </p:cNvPr>
            <p:cNvPicPr>
              <a:picLocks noChangeArrowheads="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bwMode="auto">
            <a:xfrm>
              <a:off x="6077469" y="4674596"/>
              <a:ext cx="1087092" cy="10870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BAA7169-09C9-44D7-8762-C6B45939CEFC}"/>
              </a:ext>
            </a:extLst>
          </p:cNvPr>
          <p:cNvGrpSpPr/>
          <p:nvPr/>
        </p:nvGrpSpPr>
        <p:grpSpPr>
          <a:xfrm>
            <a:off x="3510981" y="3020433"/>
            <a:ext cx="6250776" cy="1210511"/>
            <a:chOff x="2840781" y="3299105"/>
            <a:chExt cx="6250776" cy="1210511"/>
          </a:xfrm>
        </p:grpSpPr>
        <p:sp>
          <p:nvSpPr>
            <p:cNvPr id="16" name="Rectangle 15">
              <a:extLst>
                <a:ext uri="{FF2B5EF4-FFF2-40B4-BE49-F238E27FC236}">
                  <a16:creationId xmlns:a16="http://schemas.microsoft.com/office/drawing/2014/main" id="{58ADE59C-98B7-43EB-9E06-B5A17BD97027}"/>
                </a:ext>
              </a:extLst>
            </p:cNvPr>
            <p:cNvSpPr/>
            <p:nvPr/>
          </p:nvSpPr>
          <p:spPr>
            <a:xfrm>
              <a:off x="4187535" y="3525680"/>
              <a:ext cx="4904022" cy="751039"/>
            </a:xfrm>
            <a:prstGeom prst="rect">
              <a:avLst/>
            </a:prstGeom>
          </p:spPr>
          <p:txBody>
            <a:bodyPr wrap="square">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75 years of experience in educational research and assessment</a:t>
              </a:r>
            </a:p>
          </p:txBody>
        </p:sp>
        <p:pic>
          <p:nvPicPr>
            <p:cNvPr id="18" name="Graphic 17" descr="Earth globe Americas">
              <a:extLst>
                <a:ext uri="{FF2B5EF4-FFF2-40B4-BE49-F238E27FC236}">
                  <a16:creationId xmlns:a16="http://schemas.microsoft.com/office/drawing/2014/main" id="{D370E7F3-33DE-45F2-96A4-54D38F946B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2840781" y="3299105"/>
              <a:ext cx="1210511" cy="1210511"/>
            </a:xfrm>
            <a:prstGeom prst="rect">
              <a:avLst/>
            </a:prstGeom>
          </p:spPr>
        </p:pic>
      </p:grpSp>
      <p:pic>
        <p:nvPicPr>
          <p:cNvPr id="4" name="Picture 3">
            <a:extLst>
              <a:ext uri="{FF2B5EF4-FFF2-40B4-BE49-F238E27FC236}">
                <a16:creationId xmlns:a16="http://schemas.microsoft.com/office/drawing/2014/main" id="{7BBA287F-5BA0-42FA-ADD3-F8BFEE06565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 r="50000" b="6452"/>
          <a:stretch/>
        </p:blipFill>
        <p:spPr>
          <a:xfrm>
            <a:off x="5348102" y="6195499"/>
            <a:ext cx="1341366" cy="488893"/>
          </a:xfrm>
          <a:prstGeom prst="rect">
            <a:avLst/>
          </a:prstGeom>
        </p:spPr>
      </p:pic>
    </p:spTree>
    <p:extLst>
      <p:ext uri="{BB962C8B-B14F-4D97-AF65-F5344CB8AC3E}">
        <p14:creationId xmlns:p14="http://schemas.microsoft.com/office/powerpoint/2010/main" val="1886703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BA1D-BBCB-4A2B-A66B-8057FA6B4738}"/>
              </a:ext>
            </a:extLst>
          </p:cNvPr>
          <p:cNvSpPr>
            <a:spLocks noGrp="1"/>
          </p:cNvSpPr>
          <p:nvPr>
            <p:ph type="title"/>
          </p:nvPr>
        </p:nvSpPr>
        <p:spPr>
          <a:xfrm>
            <a:off x="1166576" y="471216"/>
            <a:ext cx="9228138" cy="1388519"/>
          </a:xfrm>
        </p:spPr>
        <p:txBody>
          <a:bodyPr/>
          <a:lstStyle/>
          <a:p>
            <a:r>
              <a:rPr lang="en-US" dirty="0"/>
              <a:t>Taking the </a:t>
            </a:r>
            <a:r>
              <a:rPr lang="en-US" i="1" dirty="0"/>
              <a:t>GR</a:t>
            </a:r>
            <a:r>
              <a:rPr lang="en-US" i="1" spc="600" dirty="0"/>
              <a:t>E</a:t>
            </a:r>
            <a:r>
              <a:rPr lang="en-US" spc="600" baseline="30000" dirty="0"/>
              <a:t>®</a:t>
            </a:r>
            <a:r>
              <a:rPr lang="en-US" dirty="0"/>
              <a:t> General Test from the safety of home</a:t>
            </a:r>
          </a:p>
        </p:txBody>
      </p:sp>
      <p:sp>
        <p:nvSpPr>
          <p:cNvPr id="3" name="Content Placeholder 2">
            <a:extLst>
              <a:ext uri="{FF2B5EF4-FFF2-40B4-BE49-F238E27FC236}">
                <a16:creationId xmlns:a16="http://schemas.microsoft.com/office/drawing/2014/main" id="{5B452BA6-386D-4AC5-89F5-EBC4E474697F}"/>
              </a:ext>
            </a:extLst>
          </p:cNvPr>
          <p:cNvSpPr>
            <a:spLocks noGrp="1"/>
          </p:cNvSpPr>
          <p:nvPr>
            <p:ph idx="1"/>
          </p:nvPr>
        </p:nvSpPr>
        <p:spPr>
          <a:xfrm>
            <a:off x="1894114" y="1941534"/>
            <a:ext cx="9459685" cy="4350602"/>
          </a:xfrm>
        </p:spPr>
        <p:txBody>
          <a:bodyPr>
            <a:normAutofit lnSpcReduction="10000"/>
          </a:bodyPr>
          <a:lstStyle/>
          <a:p>
            <a:pPr fontAlgn="b">
              <a:lnSpc>
                <a:spcPct val="100000"/>
              </a:lnSpc>
              <a:spcBef>
                <a:spcPts val="600"/>
              </a:spcBef>
            </a:pPr>
            <a:r>
              <a:rPr lang="en-US" sz="2000" dirty="0"/>
              <a:t>Just six weeks after the coronavirus began shuttering test centers in Asia, ETS launched the GRE General Test at home so students could continue their educational journeys without delay.</a:t>
            </a:r>
          </a:p>
          <a:p>
            <a:pPr fontAlgn="b">
              <a:lnSpc>
                <a:spcPct val="100000"/>
              </a:lnSpc>
              <a:spcBef>
                <a:spcPts val="600"/>
              </a:spcBef>
            </a:pPr>
            <a:r>
              <a:rPr lang="en-US" sz="2000" dirty="0"/>
              <a:t>The GRE General Test at home is:</a:t>
            </a:r>
          </a:p>
          <a:p>
            <a:pPr marL="627063" lvl="1" indent="-285750" fontAlgn="b">
              <a:lnSpc>
                <a:spcPct val="100000"/>
              </a:lnSpc>
              <a:spcBef>
                <a:spcPts val="600"/>
              </a:spcBef>
            </a:pPr>
            <a:r>
              <a:rPr lang="en-US" sz="1800" b="1" dirty="0"/>
              <a:t>Identical in content, format and on-screen experience to the usual testing experience</a:t>
            </a:r>
          </a:p>
          <a:p>
            <a:pPr marL="627063" lvl="1" indent="-285750" fontAlgn="b">
              <a:lnSpc>
                <a:spcPct val="100000"/>
              </a:lnSpc>
              <a:spcBef>
                <a:spcPts val="600"/>
              </a:spcBef>
            </a:pPr>
            <a:r>
              <a:rPr lang="en-US" sz="1800" dirty="0"/>
              <a:t>Offered at the </a:t>
            </a:r>
            <a:r>
              <a:rPr lang="en-US" sz="1800" b="1" dirty="0"/>
              <a:t>same price</a:t>
            </a:r>
          </a:p>
          <a:p>
            <a:pPr marL="627063" lvl="1" indent="-285750" fontAlgn="b">
              <a:lnSpc>
                <a:spcPct val="100000"/>
              </a:lnSpc>
              <a:spcBef>
                <a:spcPts val="600"/>
              </a:spcBef>
            </a:pPr>
            <a:r>
              <a:rPr lang="en-US" sz="1800" b="1" dirty="0"/>
              <a:t>Accessible</a:t>
            </a:r>
            <a:r>
              <a:rPr lang="en-US" sz="1800" dirty="0"/>
              <a:t>, with extended time, extra breaks, screen magnification, selectable colors and other accommodations available </a:t>
            </a:r>
          </a:p>
          <a:p>
            <a:pPr marL="627063" lvl="1" indent="-285750" fontAlgn="b">
              <a:lnSpc>
                <a:spcPct val="100000"/>
              </a:lnSpc>
            </a:pPr>
            <a:r>
              <a:rPr lang="en-US" sz="1800" dirty="0"/>
              <a:t>Monitored and recorded through use of </a:t>
            </a:r>
            <a:r>
              <a:rPr lang="en-US" sz="1800" b="1" dirty="0"/>
              <a:t>live human proctors and artificial intelligence technology </a:t>
            </a:r>
            <a:r>
              <a:rPr lang="en-US" sz="1800" dirty="0"/>
              <a:t>through </a:t>
            </a:r>
            <a:r>
              <a:rPr lang="en-US" sz="1800" dirty="0" err="1"/>
              <a:t>ProctorU</a:t>
            </a:r>
            <a:r>
              <a:rPr lang="en-US" sz="1800" dirty="0"/>
              <a:t>®.</a:t>
            </a:r>
          </a:p>
          <a:p>
            <a:r>
              <a:rPr lang="en-US" sz="2000" dirty="0"/>
              <a:t>To date, more than 185,000 students from 157 countries have registered to take the at home test.</a:t>
            </a:r>
          </a:p>
        </p:txBody>
      </p:sp>
      <p:pic>
        <p:nvPicPr>
          <p:cNvPr id="5" name="Picture 4">
            <a:extLst>
              <a:ext uri="{FF2B5EF4-FFF2-40B4-BE49-F238E27FC236}">
                <a16:creationId xmlns:a16="http://schemas.microsoft.com/office/drawing/2014/main" id="{1347DDDE-A312-4D20-8038-4A3B7C9F9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236" y="305728"/>
            <a:ext cx="1635806" cy="163580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3EB2A8F-DF48-483A-A54A-E63D432297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50000" b="6452"/>
          <a:stretch/>
        </p:blipFill>
        <p:spPr>
          <a:xfrm>
            <a:off x="5425317" y="6047689"/>
            <a:ext cx="1341366" cy="488893"/>
          </a:xfrm>
          <a:prstGeom prst="rect">
            <a:avLst/>
          </a:prstGeom>
        </p:spPr>
      </p:pic>
    </p:spTree>
    <p:extLst>
      <p:ext uri="{BB962C8B-B14F-4D97-AF65-F5344CB8AC3E}">
        <p14:creationId xmlns:p14="http://schemas.microsoft.com/office/powerpoint/2010/main" val="2953417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565" y="1307939"/>
            <a:ext cx="9527819" cy="4901977"/>
          </a:xfrm>
        </p:spPr>
        <p:txBody>
          <a:bodyPr>
            <a:noAutofit/>
          </a:bodyPr>
          <a:lstStyle/>
          <a:p>
            <a:pPr>
              <a:lnSpc>
                <a:spcPct val="100000"/>
              </a:lnSpc>
              <a:spcBef>
                <a:spcPts val="600"/>
              </a:spcBef>
              <a:spcAft>
                <a:spcPts val="600"/>
              </a:spcAft>
            </a:pPr>
            <a:r>
              <a:rPr lang="en-US" sz="2000" dirty="0"/>
              <a:t>Every component of a student’s application is subject to bias.  </a:t>
            </a:r>
            <a:endParaRPr lang="en-US" sz="2000" dirty="0">
              <a:solidFill>
                <a:srgbClr val="FF0000"/>
              </a:solidFill>
            </a:endParaRPr>
          </a:p>
          <a:p>
            <a:pPr>
              <a:lnSpc>
                <a:spcPct val="100000"/>
              </a:lnSpc>
              <a:spcBef>
                <a:spcPts val="600"/>
              </a:spcBef>
              <a:spcAft>
                <a:spcPts val="600"/>
              </a:spcAft>
            </a:pPr>
            <a:r>
              <a:rPr lang="en-US" sz="2000" dirty="0"/>
              <a:t>GRE scores help mitigate that bias. They:</a:t>
            </a:r>
          </a:p>
          <a:p>
            <a:pPr lvl="1">
              <a:lnSpc>
                <a:spcPct val="100000"/>
              </a:lnSpc>
              <a:spcBef>
                <a:spcPts val="600"/>
              </a:spcBef>
              <a:spcAft>
                <a:spcPts val="600"/>
              </a:spcAft>
            </a:pPr>
            <a:r>
              <a:rPr lang="en-US" sz="1800" dirty="0"/>
              <a:t>Offer common, objective measures that help to level the playing field</a:t>
            </a:r>
          </a:p>
          <a:p>
            <a:pPr lvl="1">
              <a:lnSpc>
                <a:spcPct val="100000"/>
              </a:lnSpc>
              <a:spcBef>
                <a:spcPts val="600"/>
              </a:spcBef>
              <a:spcAft>
                <a:spcPts val="600"/>
              </a:spcAft>
            </a:pPr>
            <a:r>
              <a:rPr lang="en-US" sz="1800" dirty="0"/>
              <a:t>Provide evidence of academic skills and graduate readiness </a:t>
            </a:r>
          </a:p>
          <a:p>
            <a:pPr lvl="1">
              <a:lnSpc>
                <a:spcPct val="100000"/>
              </a:lnSpc>
              <a:spcBef>
                <a:spcPts val="600"/>
              </a:spcBef>
              <a:spcAft>
                <a:spcPts val="600"/>
              </a:spcAft>
            </a:pPr>
            <a:r>
              <a:rPr lang="en-US" sz="1800" dirty="0"/>
              <a:t>Balance the limitations of any one part of the application when used as part of a holistic admission process</a:t>
            </a:r>
          </a:p>
          <a:p>
            <a:pPr>
              <a:lnSpc>
                <a:spcPct val="100000"/>
              </a:lnSpc>
              <a:spcBef>
                <a:spcPts val="600"/>
              </a:spcBef>
              <a:spcAft>
                <a:spcPts val="600"/>
              </a:spcAft>
            </a:pPr>
            <a:r>
              <a:rPr lang="en-US" sz="2000" dirty="0"/>
              <a:t>The GRE scores are the </a:t>
            </a:r>
            <a:r>
              <a:rPr lang="en-US" sz="2000" b="1" dirty="0">
                <a:solidFill>
                  <a:srgbClr val="DA4727"/>
                </a:solidFill>
              </a:rPr>
              <a:t>ONLY </a:t>
            </a:r>
            <a:r>
              <a:rPr lang="en-US" sz="2000" dirty="0"/>
              <a:t>part of the admissions file that regularly go through rigorous fairness reviews and yield comparative data. </a:t>
            </a:r>
          </a:p>
          <a:p>
            <a:pPr>
              <a:spcBef>
                <a:spcPts val="600"/>
              </a:spcBef>
            </a:pPr>
            <a:r>
              <a:rPr lang="en-US" sz="2000" dirty="0"/>
              <a:t>Without GRE scores as a normalizing factor, what other measure will programs use that is common and objective, undergoes a rigorous fairness review process and yields comparative data? </a:t>
            </a:r>
          </a:p>
          <a:p>
            <a:pPr>
              <a:spcBef>
                <a:spcPts val="600"/>
              </a:spcBef>
            </a:pPr>
            <a:r>
              <a:rPr lang="en-US" sz="2000" dirty="0"/>
              <a:t>Future </a:t>
            </a:r>
            <a:r>
              <a:rPr lang="en-US" sz="2000"/>
              <a:t>Measurements- Soft </a:t>
            </a:r>
            <a:r>
              <a:rPr lang="en-US" sz="2000" dirty="0"/>
              <a:t>Skills Assessments</a:t>
            </a:r>
          </a:p>
        </p:txBody>
      </p:sp>
      <p:sp>
        <p:nvSpPr>
          <p:cNvPr id="7" name="Title 4">
            <a:extLst>
              <a:ext uri="{FF2B5EF4-FFF2-40B4-BE49-F238E27FC236}">
                <a16:creationId xmlns:a16="http://schemas.microsoft.com/office/drawing/2014/main" id="{1A6B79A6-2039-4395-9092-2CCEE6EAD62A}"/>
              </a:ext>
            </a:extLst>
          </p:cNvPr>
          <p:cNvSpPr>
            <a:spLocks noGrp="1"/>
          </p:cNvSpPr>
          <p:nvPr>
            <p:ph type="title"/>
          </p:nvPr>
        </p:nvSpPr>
        <p:spPr>
          <a:xfrm>
            <a:off x="1012199" y="248932"/>
            <a:ext cx="10690185" cy="942814"/>
          </a:xfrm>
        </p:spPr>
        <p:txBody>
          <a:bodyPr/>
          <a:lstStyle/>
          <a:p>
            <a:r>
              <a:rPr lang="en-US"/>
              <a:t>The case for using </a:t>
            </a:r>
            <a:r>
              <a:rPr lang="en-US" i="1"/>
              <a:t>GR</a:t>
            </a:r>
            <a:r>
              <a:rPr lang="en-US" i="1" spc="600"/>
              <a:t>E</a:t>
            </a:r>
            <a:r>
              <a:rPr lang="en-US" spc="600" baseline="30000"/>
              <a:t>®</a:t>
            </a:r>
            <a:r>
              <a:rPr lang="en-US"/>
              <a:t> scores</a:t>
            </a:r>
            <a:endParaRPr lang="en-US" dirty="0"/>
          </a:p>
        </p:txBody>
      </p:sp>
      <p:pic>
        <p:nvPicPr>
          <p:cNvPr id="2" name="Picture 1">
            <a:extLst>
              <a:ext uri="{FF2B5EF4-FFF2-40B4-BE49-F238E27FC236}">
                <a16:creationId xmlns:a16="http://schemas.microsoft.com/office/drawing/2014/main" id="{3CCBD349-B7F7-4C11-8B18-9EACA600EA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50000" b="6452"/>
          <a:stretch/>
        </p:blipFill>
        <p:spPr>
          <a:xfrm>
            <a:off x="5686608" y="6209916"/>
            <a:ext cx="1341366" cy="488893"/>
          </a:xfrm>
          <a:prstGeom prst="rect">
            <a:avLst/>
          </a:prstGeom>
          <a:solidFill>
            <a:schemeClr val="accent1">
              <a:alpha val="0"/>
            </a:schemeClr>
          </a:solid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82194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4EF6C-E5E4-4F19-AC4C-B38C753DB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020" y="280752"/>
            <a:ext cx="2292499" cy="749933"/>
          </a:xfrm>
          <a:prstGeom prst="rect">
            <a:avLst/>
          </a:prstGeom>
        </p:spPr>
      </p:pic>
      <p:pic>
        <p:nvPicPr>
          <p:cNvPr id="4" name="Picture 3">
            <a:extLst>
              <a:ext uri="{FF2B5EF4-FFF2-40B4-BE49-F238E27FC236}">
                <a16:creationId xmlns:a16="http://schemas.microsoft.com/office/drawing/2014/main" id="{D8E72A57-4C63-43AB-8194-35D9C00AE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185" y="457219"/>
            <a:ext cx="4794596" cy="485039"/>
          </a:xfrm>
          <a:prstGeom prst="rect">
            <a:avLst/>
          </a:prstGeom>
        </p:spPr>
      </p:pic>
      <p:pic>
        <p:nvPicPr>
          <p:cNvPr id="5" name="Picture 4">
            <a:extLst>
              <a:ext uri="{FF2B5EF4-FFF2-40B4-BE49-F238E27FC236}">
                <a16:creationId xmlns:a16="http://schemas.microsoft.com/office/drawing/2014/main" id="{CB646329-9F20-4661-9D54-4673FDAFA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432" y="280752"/>
            <a:ext cx="838107" cy="837974"/>
          </a:xfrm>
          <a:prstGeom prst="rect">
            <a:avLst/>
          </a:prstGeom>
        </p:spPr>
      </p:pic>
      <p:cxnSp>
        <p:nvCxnSpPr>
          <p:cNvPr id="13" name="Straight Connector 12">
            <a:extLst>
              <a:ext uri="{FF2B5EF4-FFF2-40B4-BE49-F238E27FC236}">
                <a16:creationId xmlns:a16="http://schemas.microsoft.com/office/drawing/2014/main" id="{F6D102C4-17E3-4434-B0FD-64D5F9D31E77}"/>
              </a:ext>
            </a:extLst>
          </p:cNvPr>
          <p:cNvCxnSpPr/>
          <p:nvPr/>
        </p:nvCxnSpPr>
        <p:spPr>
          <a:xfrm flipV="1">
            <a:off x="1726826" y="1297330"/>
            <a:ext cx="10067659" cy="5356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0F86692-989D-42CD-A858-6A90B7E3CE79}"/>
              </a:ext>
            </a:extLst>
          </p:cNvPr>
          <p:cNvGrpSpPr/>
          <p:nvPr/>
        </p:nvGrpSpPr>
        <p:grpSpPr>
          <a:xfrm>
            <a:off x="1272497" y="1056279"/>
            <a:ext cx="2371878" cy="2129788"/>
            <a:chOff x="1631951" y="1297330"/>
            <a:chExt cx="2371878" cy="2129788"/>
          </a:xfrm>
        </p:grpSpPr>
        <p:grpSp>
          <p:nvGrpSpPr>
            <p:cNvPr id="14" name="Group 13">
              <a:extLst>
                <a:ext uri="{FF2B5EF4-FFF2-40B4-BE49-F238E27FC236}">
                  <a16:creationId xmlns:a16="http://schemas.microsoft.com/office/drawing/2014/main" id="{001E0BEE-1555-48B2-99F6-ECCFF6F92DC3}"/>
                </a:ext>
              </a:extLst>
            </p:cNvPr>
            <p:cNvGrpSpPr/>
            <p:nvPr/>
          </p:nvGrpSpPr>
          <p:grpSpPr>
            <a:xfrm>
              <a:off x="1726826" y="1297330"/>
              <a:ext cx="2082549" cy="1324562"/>
              <a:chOff x="1767685" y="1084246"/>
              <a:chExt cx="2082549" cy="1324562"/>
            </a:xfrm>
          </p:grpSpPr>
          <p:sp>
            <p:nvSpPr>
              <p:cNvPr id="6" name="Star: 5 Points 5">
                <a:extLst>
                  <a:ext uri="{FF2B5EF4-FFF2-40B4-BE49-F238E27FC236}">
                    <a16:creationId xmlns:a16="http://schemas.microsoft.com/office/drawing/2014/main" id="{06C221F5-BBED-4FE3-9230-EC21FDEDCBE7}"/>
                  </a:ext>
                </a:extLst>
              </p:cNvPr>
              <p:cNvSpPr/>
              <p:nvPr/>
            </p:nvSpPr>
            <p:spPr>
              <a:xfrm>
                <a:off x="1767685" y="2087732"/>
                <a:ext cx="371833" cy="31959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Star: 5 Points 6">
                <a:extLst>
                  <a:ext uri="{FF2B5EF4-FFF2-40B4-BE49-F238E27FC236}">
                    <a16:creationId xmlns:a16="http://schemas.microsoft.com/office/drawing/2014/main" id="{5E40C037-2054-4D6A-841C-5ED0609D17B7}"/>
                  </a:ext>
                </a:extLst>
              </p:cNvPr>
              <p:cNvSpPr/>
              <p:nvPr/>
            </p:nvSpPr>
            <p:spPr>
              <a:xfrm>
                <a:off x="2182202" y="2089212"/>
                <a:ext cx="371833" cy="319596"/>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Star: 5 Points 7">
                <a:extLst>
                  <a:ext uri="{FF2B5EF4-FFF2-40B4-BE49-F238E27FC236}">
                    <a16:creationId xmlns:a16="http://schemas.microsoft.com/office/drawing/2014/main" id="{9EDDDF3A-1881-46DD-AA74-64BEF1767AC0}"/>
                  </a:ext>
                </a:extLst>
              </p:cNvPr>
              <p:cNvSpPr/>
              <p:nvPr/>
            </p:nvSpPr>
            <p:spPr>
              <a:xfrm>
                <a:off x="2591971" y="2087732"/>
                <a:ext cx="371833" cy="319596"/>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Star: 5 Points 8">
                <a:extLst>
                  <a:ext uri="{FF2B5EF4-FFF2-40B4-BE49-F238E27FC236}">
                    <a16:creationId xmlns:a16="http://schemas.microsoft.com/office/drawing/2014/main" id="{7474DE83-110C-4373-89B1-A8AC9C665372}"/>
                  </a:ext>
                </a:extLst>
              </p:cNvPr>
              <p:cNvSpPr/>
              <p:nvPr/>
            </p:nvSpPr>
            <p:spPr>
              <a:xfrm>
                <a:off x="2999157" y="2087732"/>
                <a:ext cx="371833" cy="319596"/>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Star: 5 Points 9">
                <a:extLst>
                  <a:ext uri="{FF2B5EF4-FFF2-40B4-BE49-F238E27FC236}">
                    <a16:creationId xmlns:a16="http://schemas.microsoft.com/office/drawing/2014/main" id="{243987F9-DFC9-4F82-B457-B3308D1BDA6A}"/>
                  </a:ext>
                </a:extLst>
              </p:cNvPr>
              <p:cNvSpPr/>
              <p:nvPr/>
            </p:nvSpPr>
            <p:spPr>
              <a:xfrm>
                <a:off x="3416257" y="2087732"/>
                <a:ext cx="371833" cy="319596"/>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A4675929-C849-47B2-94F6-92569937EC6C}"/>
                  </a:ext>
                </a:extLst>
              </p:cNvPr>
              <p:cNvSpPr txBox="1"/>
              <p:nvPr/>
            </p:nvSpPr>
            <p:spPr>
              <a:xfrm>
                <a:off x="1829829" y="1084246"/>
                <a:ext cx="202040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0ACEC"/>
                    </a:solidFill>
                    <a:effectLst/>
                    <a:uLnTx/>
                    <a:uFillTx/>
                    <a:latin typeface="Corbel" panose="020B0503020204020204"/>
                    <a:ea typeface="+mn-ea"/>
                    <a:cs typeface="+mn-cs"/>
                  </a:rPr>
                  <a:t>2020</a:t>
                </a:r>
              </a:p>
            </p:txBody>
          </p:sp>
        </p:grpSp>
        <p:sp>
          <p:nvSpPr>
            <p:cNvPr id="15" name="TextBox 14">
              <a:extLst>
                <a:ext uri="{FF2B5EF4-FFF2-40B4-BE49-F238E27FC236}">
                  <a16:creationId xmlns:a16="http://schemas.microsoft.com/office/drawing/2014/main" id="{F340F2C5-7728-493F-BC11-3DC1A5020F14}"/>
                </a:ext>
              </a:extLst>
            </p:cNvPr>
            <p:cNvSpPr txBox="1"/>
            <p:nvPr/>
          </p:nvSpPr>
          <p:spPr>
            <a:xfrm>
              <a:off x="1631951" y="2688454"/>
              <a:ext cx="237187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a:ea typeface="+mn-ea"/>
                  <a:cs typeface="+mn-cs"/>
                </a:rPr>
                <a:t>Dramatic, Unpleasant, and WAY too long!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orbel" panose="020B0503020204020204"/>
                  <a:ea typeface="+mn-ea"/>
                  <a:cs typeface="+mn-cs"/>
                </a:rPr>
                <a:t>WOULD NOT RECOMMEND</a:t>
              </a:r>
            </a:p>
          </p:txBody>
        </p:sp>
      </p:grpSp>
      <p:pic>
        <p:nvPicPr>
          <p:cNvPr id="2" name="Picture 1">
            <a:extLst>
              <a:ext uri="{FF2B5EF4-FFF2-40B4-BE49-F238E27FC236}">
                <a16:creationId xmlns:a16="http://schemas.microsoft.com/office/drawing/2014/main" id="{3917C666-11F8-45C7-85F9-B6ADD735F0A2}"/>
              </a:ext>
            </a:extLst>
          </p:cNvPr>
          <p:cNvPicPr>
            <a:picLocks noChangeAspect="1"/>
          </p:cNvPicPr>
          <p:nvPr/>
        </p:nvPicPr>
        <p:blipFill>
          <a:blip r:embed="rId5"/>
          <a:stretch>
            <a:fillRect/>
          </a:stretch>
        </p:blipFill>
        <p:spPr>
          <a:xfrm>
            <a:off x="1822928" y="4850209"/>
            <a:ext cx="1131638" cy="1188974"/>
          </a:xfrm>
          <a:prstGeom prst="rect">
            <a:avLst/>
          </a:prstGeom>
        </p:spPr>
      </p:pic>
      <p:pic>
        <p:nvPicPr>
          <p:cNvPr id="17" name="Picture 16" descr="A person wearing glasses and smiling at the camera&#10;&#10;Description automatically generated">
            <a:extLst>
              <a:ext uri="{FF2B5EF4-FFF2-40B4-BE49-F238E27FC236}">
                <a16:creationId xmlns:a16="http://schemas.microsoft.com/office/drawing/2014/main" id="{F8510AC0-35B9-4CF7-B4D6-F279E950E3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58" b="26987"/>
          <a:stretch/>
        </p:blipFill>
        <p:spPr>
          <a:xfrm>
            <a:off x="1820651" y="3493680"/>
            <a:ext cx="1133915" cy="1188974"/>
          </a:xfrm>
          <a:prstGeom prst="rect">
            <a:avLst/>
          </a:prstGeom>
        </p:spPr>
      </p:pic>
      <p:pic>
        <p:nvPicPr>
          <p:cNvPr id="12" name="Picture 11">
            <a:extLst>
              <a:ext uri="{FF2B5EF4-FFF2-40B4-BE49-F238E27FC236}">
                <a16:creationId xmlns:a16="http://schemas.microsoft.com/office/drawing/2014/main" id="{D7FECA0E-9BDA-4928-8B8E-895A4124FDFF}"/>
              </a:ext>
            </a:extLst>
          </p:cNvPr>
          <p:cNvPicPr>
            <a:picLocks noChangeAspect="1"/>
          </p:cNvPicPr>
          <p:nvPr/>
        </p:nvPicPr>
        <p:blipFill>
          <a:blip r:embed="rId7"/>
          <a:stretch>
            <a:fillRect/>
          </a:stretch>
        </p:blipFill>
        <p:spPr>
          <a:xfrm>
            <a:off x="0" y="0"/>
            <a:ext cx="12192000" cy="6874962"/>
          </a:xfrm>
          <a:prstGeom prst="rect">
            <a:avLst/>
          </a:prstGeom>
        </p:spPr>
      </p:pic>
    </p:spTree>
    <p:extLst>
      <p:ext uri="{BB962C8B-B14F-4D97-AF65-F5344CB8AC3E}">
        <p14:creationId xmlns:p14="http://schemas.microsoft.com/office/powerpoint/2010/main" val="125091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96D28-E685-4B4D-BD0D-C93094C5990D}"/>
              </a:ext>
            </a:extLst>
          </p:cNvPr>
          <p:cNvPicPr>
            <a:picLocks noChangeAspect="1"/>
          </p:cNvPicPr>
          <p:nvPr/>
        </p:nvPicPr>
        <p:blipFill>
          <a:blip r:embed="rId2"/>
          <a:stretch>
            <a:fillRect/>
          </a:stretch>
        </p:blipFill>
        <p:spPr>
          <a:xfrm>
            <a:off x="1423359" y="232913"/>
            <a:ext cx="10506974" cy="6514323"/>
          </a:xfrm>
          <a:prstGeom prst="rect">
            <a:avLst/>
          </a:prstGeom>
        </p:spPr>
      </p:pic>
    </p:spTree>
    <p:extLst>
      <p:ext uri="{BB962C8B-B14F-4D97-AF65-F5344CB8AC3E}">
        <p14:creationId xmlns:p14="http://schemas.microsoft.com/office/powerpoint/2010/main" val="201405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DA7814-BA92-4716-874A-D0C2905EC7B2}"/>
              </a:ext>
            </a:extLst>
          </p:cNvPr>
          <p:cNvCxnSpPr>
            <a:cxnSpLocks/>
          </p:cNvCxnSpPr>
          <p:nvPr/>
        </p:nvCxnSpPr>
        <p:spPr>
          <a:xfrm>
            <a:off x="6978935" y="255181"/>
            <a:ext cx="26748" cy="6496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311339-2097-44F0-87A2-4BEFF86F99D0}"/>
              </a:ext>
            </a:extLst>
          </p:cNvPr>
          <p:cNvCxnSpPr>
            <a:cxnSpLocks/>
          </p:cNvCxnSpPr>
          <p:nvPr/>
        </p:nvCxnSpPr>
        <p:spPr>
          <a:xfrm>
            <a:off x="10632" y="3426647"/>
            <a:ext cx="12192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38481B1-8BC4-4CBA-BFC2-116738CEC4F5}"/>
              </a:ext>
            </a:extLst>
          </p:cNvPr>
          <p:cNvGrpSpPr/>
          <p:nvPr/>
        </p:nvGrpSpPr>
        <p:grpSpPr>
          <a:xfrm>
            <a:off x="1685174" y="1161304"/>
            <a:ext cx="5126355" cy="1888958"/>
            <a:chOff x="1521929" y="0"/>
            <a:chExt cx="5126355" cy="1888958"/>
          </a:xfrm>
        </p:grpSpPr>
        <p:pic>
          <p:nvPicPr>
            <p:cNvPr id="12" name="Graphic 11" descr="Playbook">
              <a:extLst>
                <a:ext uri="{FF2B5EF4-FFF2-40B4-BE49-F238E27FC236}">
                  <a16:creationId xmlns:a16="http://schemas.microsoft.com/office/drawing/2014/main" id="{C15E7F25-CED7-428D-B23F-15CA6AB2C2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521929" y="0"/>
              <a:ext cx="1888958" cy="1888958"/>
            </a:xfrm>
            <a:prstGeom prst="rect">
              <a:avLst/>
            </a:prstGeom>
          </p:spPr>
        </p:pic>
        <p:sp>
          <p:nvSpPr>
            <p:cNvPr id="13" name="Rectangle 12">
              <a:extLst>
                <a:ext uri="{FF2B5EF4-FFF2-40B4-BE49-F238E27FC236}">
                  <a16:creationId xmlns:a16="http://schemas.microsoft.com/office/drawing/2014/main" id="{73DA1517-7777-445C-9C4B-A914E1F2FC4A}"/>
                </a:ext>
              </a:extLst>
            </p:cNvPr>
            <p:cNvSpPr/>
            <p:nvPr/>
          </p:nvSpPr>
          <p:spPr>
            <a:xfrm>
              <a:off x="3323769" y="1119516"/>
              <a:ext cx="3324515" cy="369332"/>
            </a:xfrm>
            <a:prstGeom prst="rect">
              <a:avLst/>
            </a:prstGeom>
          </p:spPr>
          <p:txBody>
            <a:bodyPr wrap="square">
              <a:spAutoFit/>
            </a:bodyPr>
            <a:lstStyle/>
            <a:p>
              <a:endParaRPr lang="en-US" dirty="0"/>
            </a:p>
          </p:txBody>
        </p:sp>
        <p:sp>
          <p:nvSpPr>
            <p:cNvPr id="20" name="TextBox 19">
              <a:extLst>
                <a:ext uri="{FF2B5EF4-FFF2-40B4-BE49-F238E27FC236}">
                  <a16:creationId xmlns:a16="http://schemas.microsoft.com/office/drawing/2014/main" id="{8B75AF0B-A09E-4628-95CF-E3A9A759CA8D}"/>
                </a:ext>
              </a:extLst>
            </p:cNvPr>
            <p:cNvSpPr txBox="1"/>
            <p:nvPr/>
          </p:nvSpPr>
          <p:spPr>
            <a:xfrm>
              <a:off x="3302637" y="344900"/>
              <a:ext cx="323244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EMBA, PMBA, Masters of Science test waivers</a:t>
              </a:r>
            </a:p>
            <a:p>
              <a:pPr marL="285750" indent="-285750">
                <a:buFont typeface="Arial" panose="020B0604020202020204" pitchFamily="34" charset="0"/>
                <a:buChar char="•"/>
              </a:pPr>
              <a:r>
                <a:rPr lang="en-US" dirty="0"/>
                <a:t>Barrier-free entry pathways for our own students</a:t>
              </a:r>
            </a:p>
          </p:txBody>
        </p:sp>
      </p:grpSp>
      <p:sp>
        <p:nvSpPr>
          <p:cNvPr id="23" name="TextBox 22">
            <a:extLst>
              <a:ext uri="{FF2B5EF4-FFF2-40B4-BE49-F238E27FC236}">
                <a16:creationId xmlns:a16="http://schemas.microsoft.com/office/drawing/2014/main" id="{E1AB331E-1C37-4BA5-B116-656F78E3179E}"/>
              </a:ext>
            </a:extLst>
          </p:cNvPr>
          <p:cNvSpPr txBox="1"/>
          <p:nvPr/>
        </p:nvSpPr>
        <p:spPr>
          <a:xfrm>
            <a:off x="3306758" y="317196"/>
            <a:ext cx="1875513" cy="523220"/>
          </a:xfrm>
          <a:prstGeom prst="rect">
            <a:avLst/>
          </a:prstGeom>
          <a:noFill/>
        </p:spPr>
        <p:txBody>
          <a:bodyPr wrap="none" rtlCol="0">
            <a:spAutoFit/>
          </a:bodyPr>
          <a:lstStyle/>
          <a:p>
            <a:pPr algn="ctr"/>
            <a:r>
              <a:rPr lang="en-US" sz="2800" b="1" dirty="0"/>
              <a:t>Pre-COVID</a:t>
            </a:r>
          </a:p>
        </p:txBody>
      </p:sp>
      <p:sp>
        <p:nvSpPr>
          <p:cNvPr id="24" name="TextBox 23">
            <a:extLst>
              <a:ext uri="{FF2B5EF4-FFF2-40B4-BE49-F238E27FC236}">
                <a16:creationId xmlns:a16="http://schemas.microsoft.com/office/drawing/2014/main" id="{57870BAC-AD2F-4C1E-847A-7189D6FBD58E}"/>
              </a:ext>
            </a:extLst>
          </p:cNvPr>
          <p:cNvSpPr txBox="1"/>
          <p:nvPr/>
        </p:nvSpPr>
        <p:spPr>
          <a:xfrm>
            <a:off x="7685014" y="317196"/>
            <a:ext cx="4098036" cy="523220"/>
          </a:xfrm>
          <a:prstGeom prst="rect">
            <a:avLst/>
          </a:prstGeom>
          <a:noFill/>
        </p:spPr>
        <p:txBody>
          <a:bodyPr wrap="square" rtlCol="0">
            <a:spAutoFit/>
          </a:bodyPr>
          <a:lstStyle/>
          <a:p>
            <a:pPr algn="ctr"/>
            <a:r>
              <a:rPr lang="en-US" sz="2800" b="1" dirty="0"/>
              <a:t>COVID Accommodations</a:t>
            </a:r>
          </a:p>
        </p:txBody>
      </p:sp>
      <p:sp>
        <p:nvSpPr>
          <p:cNvPr id="28" name="TextBox 27">
            <a:extLst>
              <a:ext uri="{FF2B5EF4-FFF2-40B4-BE49-F238E27FC236}">
                <a16:creationId xmlns:a16="http://schemas.microsoft.com/office/drawing/2014/main" id="{F1E8B332-A24B-4154-884B-46566599D82C}"/>
              </a:ext>
            </a:extLst>
          </p:cNvPr>
          <p:cNvSpPr txBox="1"/>
          <p:nvPr/>
        </p:nvSpPr>
        <p:spPr>
          <a:xfrm>
            <a:off x="8802347" y="1228620"/>
            <a:ext cx="30678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GMAT/GRE Waivers – GPA, Work Experience, UG Majors</a:t>
            </a:r>
          </a:p>
          <a:p>
            <a:pPr marL="285750" indent="-285750">
              <a:buFont typeface="Arial" panose="020B0604020202020204" pitchFamily="34" charset="0"/>
              <a:buChar char="•"/>
            </a:pPr>
            <a:r>
              <a:rPr lang="en-US" dirty="0"/>
              <a:t>Alternative credentialing pathways</a:t>
            </a:r>
          </a:p>
          <a:p>
            <a:pPr marL="285750" indent="-285750">
              <a:buFont typeface="Arial" panose="020B0604020202020204" pitchFamily="34" charset="0"/>
              <a:buChar char="•"/>
            </a:pPr>
            <a:r>
              <a:rPr lang="en-US" dirty="0"/>
              <a:t>Conditional Admission</a:t>
            </a:r>
          </a:p>
        </p:txBody>
      </p:sp>
      <p:sp>
        <p:nvSpPr>
          <p:cNvPr id="35" name="TextBox 34">
            <a:extLst>
              <a:ext uri="{FF2B5EF4-FFF2-40B4-BE49-F238E27FC236}">
                <a16:creationId xmlns:a16="http://schemas.microsoft.com/office/drawing/2014/main" id="{EAC8A10F-84AE-4124-B7AE-6BB8AD54355F}"/>
              </a:ext>
            </a:extLst>
          </p:cNvPr>
          <p:cNvSpPr txBox="1"/>
          <p:nvPr/>
        </p:nvSpPr>
        <p:spPr>
          <a:xfrm>
            <a:off x="3453365" y="3517137"/>
            <a:ext cx="1635384" cy="523220"/>
          </a:xfrm>
          <a:prstGeom prst="rect">
            <a:avLst/>
          </a:prstGeom>
          <a:noFill/>
        </p:spPr>
        <p:txBody>
          <a:bodyPr wrap="none" rtlCol="0">
            <a:spAutoFit/>
          </a:bodyPr>
          <a:lstStyle/>
          <a:p>
            <a:pPr algn="ctr"/>
            <a:r>
              <a:rPr lang="en-US" sz="2800" b="1" dirty="0"/>
              <a:t>Currently</a:t>
            </a:r>
          </a:p>
        </p:txBody>
      </p:sp>
      <p:grpSp>
        <p:nvGrpSpPr>
          <p:cNvPr id="52" name="Group 51">
            <a:extLst>
              <a:ext uri="{FF2B5EF4-FFF2-40B4-BE49-F238E27FC236}">
                <a16:creationId xmlns:a16="http://schemas.microsoft.com/office/drawing/2014/main" id="{B1151A71-7555-4335-B4A4-93615902AC57}"/>
              </a:ext>
            </a:extLst>
          </p:cNvPr>
          <p:cNvGrpSpPr/>
          <p:nvPr/>
        </p:nvGrpSpPr>
        <p:grpSpPr>
          <a:xfrm>
            <a:off x="1999570" y="4213301"/>
            <a:ext cx="4811959" cy="2031325"/>
            <a:chOff x="1987764" y="4189686"/>
            <a:chExt cx="4811959" cy="2031325"/>
          </a:xfrm>
        </p:grpSpPr>
        <p:sp>
          <p:nvSpPr>
            <p:cNvPr id="34" name="TextBox 33">
              <a:extLst>
                <a:ext uri="{FF2B5EF4-FFF2-40B4-BE49-F238E27FC236}">
                  <a16:creationId xmlns:a16="http://schemas.microsoft.com/office/drawing/2014/main" id="{27364F8B-1BBD-47FF-BCDA-F4D1E70A0CB2}"/>
                </a:ext>
              </a:extLst>
            </p:cNvPr>
            <p:cNvSpPr txBox="1"/>
            <p:nvPr/>
          </p:nvSpPr>
          <p:spPr>
            <a:xfrm>
              <a:off x="3419503" y="4189686"/>
              <a:ext cx="33802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Continued pre-COVID barrier-free pathways</a:t>
              </a:r>
            </a:p>
            <a:p>
              <a:pPr marL="285750" indent="-285750">
                <a:buFont typeface="Arial" panose="020B0604020202020204" pitchFamily="34" charset="0"/>
                <a:buChar char="•"/>
              </a:pPr>
              <a:r>
                <a:rPr lang="en-US" dirty="0"/>
                <a:t>Extension of COVID Accommodations into 2021</a:t>
              </a:r>
            </a:p>
            <a:p>
              <a:pPr marL="285750" indent="-285750">
                <a:buFont typeface="Arial" panose="020B0604020202020204" pitchFamily="34" charset="0"/>
                <a:buChar char="•"/>
              </a:pPr>
              <a:r>
                <a:rPr lang="en-US" dirty="0"/>
                <a:t>Early Intervention Support</a:t>
              </a:r>
            </a:p>
            <a:p>
              <a:pPr marL="285750" indent="-285750">
                <a:buFont typeface="Arial" panose="020B0604020202020204" pitchFamily="34" charset="0"/>
                <a:buChar char="•"/>
              </a:pPr>
              <a:r>
                <a:rPr lang="en-US" dirty="0"/>
                <a:t>Academic Performance Tracking</a:t>
              </a:r>
            </a:p>
          </p:txBody>
        </p:sp>
        <p:pic>
          <p:nvPicPr>
            <p:cNvPr id="37" name="Graphic 36" descr="Circle with right arrow">
              <a:extLst>
                <a:ext uri="{FF2B5EF4-FFF2-40B4-BE49-F238E27FC236}">
                  <a16:creationId xmlns:a16="http://schemas.microsoft.com/office/drawing/2014/main" id="{9F55BF8A-399B-4B91-96CE-86AA78CDBB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0800000">
              <a:off x="1987764" y="4384646"/>
              <a:ext cx="1453795" cy="1453795"/>
            </a:xfrm>
            <a:prstGeom prst="rect">
              <a:avLst/>
            </a:prstGeom>
          </p:spPr>
        </p:pic>
      </p:grpSp>
      <p:sp>
        <p:nvSpPr>
          <p:cNvPr id="41" name="TextBox 40">
            <a:extLst>
              <a:ext uri="{FF2B5EF4-FFF2-40B4-BE49-F238E27FC236}">
                <a16:creationId xmlns:a16="http://schemas.microsoft.com/office/drawing/2014/main" id="{339A6D1E-CD58-44D3-9AAA-2F911D4D0FC5}"/>
              </a:ext>
            </a:extLst>
          </p:cNvPr>
          <p:cNvSpPr txBox="1"/>
          <p:nvPr/>
        </p:nvSpPr>
        <p:spPr>
          <a:xfrm>
            <a:off x="8123655" y="3509510"/>
            <a:ext cx="3220754" cy="523220"/>
          </a:xfrm>
          <a:prstGeom prst="rect">
            <a:avLst/>
          </a:prstGeom>
          <a:noFill/>
        </p:spPr>
        <p:txBody>
          <a:bodyPr wrap="none" rtlCol="0">
            <a:spAutoFit/>
          </a:bodyPr>
          <a:lstStyle/>
          <a:p>
            <a:pPr algn="ctr"/>
            <a:r>
              <a:rPr lang="en-US" sz="2800" b="1" dirty="0"/>
              <a:t>Lessons and Insight</a:t>
            </a:r>
          </a:p>
        </p:txBody>
      </p:sp>
      <p:sp>
        <p:nvSpPr>
          <p:cNvPr id="44" name="TextBox 43">
            <a:extLst>
              <a:ext uri="{FF2B5EF4-FFF2-40B4-BE49-F238E27FC236}">
                <a16:creationId xmlns:a16="http://schemas.microsoft.com/office/drawing/2014/main" id="{CAB83BA3-E84F-4D2D-B64D-3DE53CC6B72C}"/>
              </a:ext>
            </a:extLst>
          </p:cNvPr>
          <p:cNvSpPr txBox="1"/>
          <p:nvPr/>
        </p:nvSpPr>
        <p:spPr>
          <a:xfrm>
            <a:off x="8716352" y="4269814"/>
            <a:ext cx="33802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Enrolled a Fall 2020 cohort</a:t>
            </a:r>
          </a:p>
          <a:p>
            <a:pPr marL="285750" indent="-285750">
              <a:buFont typeface="Arial" panose="020B0604020202020204" pitchFamily="34" charset="0"/>
              <a:buChar char="•"/>
            </a:pPr>
            <a:r>
              <a:rPr lang="en-US" dirty="0"/>
              <a:t>Increased URM Diversity over 100%</a:t>
            </a:r>
          </a:p>
          <a:p>
            <a:pPr marL="285750" indent="-285750">
              <a:buFont typeface="Arial" panose="020B0604020202020204" pitchFamily="34" charset="0"/>
              <a:buChar char="•"/>
            </a:pPr>
            <a:r>
              <a:rPr lang="en-US" dirty="0"/>
              <a:t>Exclusivity vs. Access</a:t>
            </a:r>
          </a:p>
          <a:p>
            <a:pPr marL="285750" indent="-285750">
              <a:buFont typeface="Arial" panose="020B0604020202020204" pitchFamily="34" charset="0"/>
              <a:buChar char="•"/>
            </a:pPr>
            <a:r>
              <a:rPr lang="en-US" dirty="0"/>
              <a:t>Assessing Essentials Skills instead of Testing?</a:t>
            </a:r>
          </a:p>
          <a:p>
            <a:pPr marL="285750" indent="-285750">
              <a:buFont typeface="Arial" panose="020B0604020202020204" pitchFamily="34" charset="0"/>
              <a:buChar char="•"/>
            </a:pPr>
            <a:r>
              <a:rPr lang="en-US" dirty="0"/>
              <a:t>Rankings?</a:t>
            </a:r>
          </a:p>
        </p:txBody>
      </p:sp>
      <p:pic>
        <p:nvPicPr>
          <p:cNvPr id="49" name="Graphic 48" descr="Information">
            <a:extLst>
              <a:ext uri="{FF2B5EF4-FFF2-40B4-BE49-F238E27FC236}">
                <a16:creationId xmlns:a16="http://schemas.microsoft.com/office/drawing/2014/main" id="{520DE095-F5A0-4B5B-BEA3-CC739BC599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259547" y="4460836"/>
            <a:ext cx="1348646" cy="1348646"/>
          </a:xfrm>
          <a:prstGeom prst="rect">
            <a:avLst/>
          </a:prstGeom>
        </p:spPr>
      </p:pic>
      <p:pic>
        <p:nvPicPr>
          <p:cNvPr id="68" name="Graphic 67" descr="Share with person">
            <a:extLst>
              <a:ext uri="{FF2B5EF4-FFF2-40B4-BE49-F238E27FC236}">
                <a16:creationId xmlns:a16="http://schemas.microsoft.com/office/drawing/2014/main" id="{65870BF2-F766-4B73-8038-839813AAE4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005683" y="1261258"/>
            <a:ext cx="1689050" cy="1689050"/>
          </a:xfrm>
          <a:prstGeom prst="rect">
            <a:avLst/>
          </a:prstGeom>
        </p:spPr>
      </p:pic>
      <p:pic>
        <p:nvPicPr>
          <p:cNvPr id="2" name="Picture 1">
            <a:extLst>
              <a:ext uri="{FF2B5EF4-FFF2-40B4-BE49-F238E27FC236}">
                <a16:creationId xmlns:a16="http://schemas.microsoft.com/office/drawing/2014/main" id="{5A6C3462-F402-4249-9C18-99B76FF479DD}"/>
              </a:ext>
            </a:extLst>
          </p:cNvPr>
          <p:cNvPicPr>
            <a:picLocks noChangeAspect="1"/>
          </p:cNvPicPr>
          <p:nvPr/>
        </p:nvPicPr>
        <p:blipFill>
          <a:blip r:embed="rId11"/>
          <a:stretch>
            <a:fillRect/>
          </a:stretch>
        </p:blipFill>
        <p:spPr>
          <a:xfrm>
            <a:off x="376174" y="203147"/>
            <a:ext cx="1545398" cy="958147"/>
          </a:xfrm>
          <a:prstGeom prst="rect">
            <a:avLst/>
          </a:prstGeom>
        </p:spPr>
      </p:pic>
    </p:spTree>
    <p:extLst>
      <p:ext uri="{BB962C8B-B14F-4D97-AF65-F5344CB8AC3E}">
        <p14:creationId xmlns:p14="http://schemas.microsoft.com/office/powerpoint/2010/main" val="28021281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2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3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1_Office Theme">
  <a:themeElements>
    <a:clrScheme name="Liaison Colors">
      <a:dk1>
        <a:srgbClr val="382F2C"/>
      </a:dk1>
      <a:lt1>
        <a:srgbClr val="FFFFFF"/>
      </a:lt1>
      <a:dk2>
        <a:srgbClr val="002F87"/>
      </a:dk2>
      <a:lt2>
        <a:srgbClr val="B3BD00"/>
      </a:lt2>
      <a:accent1>
        <a:srgbClr val="002F87"/>
      </a:accent1>
      <a:accent2>
        <a:srgbClr val="6E7BA0"/>
      </a:accent2>
      <a:accent3>
        <a:srgbClr val="B3BD00"/>
      </a:accent3>
      <a:accent4>
        <a:srgbClr val="C1CA80"/>
      </a:accent4>
      <a:accent5>
        <a:srgbClr val="919195"/>
      </a:accent5>
      <a:accent6>
        <a:srgbClr val="C8C8C8"/>
      </a:accent6>
      <a:hlink>
        <a:srgbClr val="002F87"/>
      </a:hlink>
      <a:folHlink>
        <a:srgbClr val="6E7B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1343</Words>
  <Application>Microsoft Office PowerPoint</Application>
  <PresentationFormat>Widescreen</PresentationFormat>
  <Paragraphs>123</Paragraphs>
  <Slides>13</Slides>
  <Notes>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vt:i4>
      </vt:variant>
    </vt:vector>
  </HeadingPairs>
  <TitlesOfParts>
    <vt:vector size="25" baseType="lpstr">
      <vt:lpstr>Arial</vt:lpstr>
      <vt:lpstr>Calibri</vt:lpstr>
      <vt:lpstr>Calibri Light</vt:lpstr>
      <vt:lpstr>Corbel</vt:lpstr>
      <vt:lpstr>Open Sans</vt:lpstr>
      <vt:lpstr>Times New Roman</vt:lpstr>
      <vt:lpstr>Office Theme</vt:lpstr>
      <vt:lpstr>Parallax</vt:lpstr>
      <vt:lpstr>1_Parallax</vt:lpstr>
      <vt:lpstr>2_Parallax</vt:lpstr>
      <vt:lpstr>3_Parallax</vt:lpstr>
      <vt:lpstr>1_Office Theme</vt:lpstr>
      <vt:lpstr>PowerPoint Presentation</vt:lpstr>
      <vt:lpstr>PowerPoint Presentation</vt:lpstr>
      <vt:lpstr>PowerPoint Presentation</vt:lpstr>
      <vt:lpstr>ETS FACTS Katherine Henderson Business School Strategic Advisor Eastern &amp; Midwestern USA </vt:lpstr>
      <vt:lpstr>Taking the GRE® General Test from the safety of home</vt:lpstr>
      <vt:lpstr>The case for using GRE®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Lydon</dc:creator>
  <cp:lastModifiedBy>Jacquelyn Griffin</cp:lastModifiedBy>
  <cp:revision>7</cp:revision>
  <dcterms:created xsi:type="dcterms:W3CDTF">2020-10-04T20:36:13Z</dcterms:created>
  <dcterms:modified xsi:type="dcterms:W3CDTF">2020-10-05T19:21:16Z</dcterms:modified>
</cp:coreProperties>
</file>