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5" r:id="rId1"/>
  </p:sldMasterIdLst>
  <p:notesMasterIdLst>
    <p:notesMasterId r:id="rId30"/>
  </p:notesMasterIdLst>
  <p:handoutMasterIdLst>
    <p:handoutMasterId r:id="rId31"/>
  </p:handoutMasterIdLst>
  <p:sldIdLst>
    <p:sldId id="1017" r:id="rId2"/>
    <p:sldId id="1019" r:id="rId3"/>
    <p:sldId id="1020" r:id="rId4"/>
    <p:sldId id="1021" r:id="rId5"/>
    <p:sldId id="1022" r:id="rId6"/>
    <p:sldId id="1023" r:id="rId7"/>
    <p:sldId id="1024" r:id="rId8"/>
    <p:sldId id="1026" r:id="rId9"/>
    <p:sldId id="1025" r:id="rId10"/>
    <p:sldId id="1027" r:id="rId11"/>
    <p:sldId id="1029" r:id="rId12"/>
    <p:sldId id="1030" r:id="rId13"/>
    <p:sldId id="1031" r:id="rId14"/>
    <p:sldId id="1032" r:id="rId15"/>
    <p:sldId id="1033" r:id="rId16"/>
    <p:sldId id="1034" r:id="rId17"/>
    <p:sldId id="1035" r:id="rId18"/>
    <p:sldId id="1036" r:id="rId19"/>
    <p:sldId id="1037" r:id="rId20"/>
    <p:sldId id="1038" r:id="rId21"/>
    <p:sldId id="1041" r:id="rId22"/>
    <p:sldId id="1042" r:id="rId23"/>
    <p:sldId id="1043" r:id="rId24"/>
    <p:sldId id="1044" r:id="rId25"/>
    <p:sldId id="1045" r:id="rId26"/>
    <p:sldId id="1046" r:id="rId27"/>
    <p:sldId id="1039" r:id="rId28"/>
    <p:sldId id="1040" r:id="rId29"/>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se, Bob"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717" autoAdjust="0"/>
    <p:restoredTop sz="94660"/>
  </p:normalViewPr>
  <p:slideViewPr>
    <p:cSldViewPr>
      <p:cViewPr varScale="1">
        <p:scale>
          <a:sx n="106" d="100"/>
          <a:sy n="106" d="100"/>
        </p:scale>
        <p:origin x="1662"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2178"/>
    </p:cViewPr>
  </p:sorterViewPr>
  <p:notesViewPr>
    <p:cSldViewPr>
      <p:cViewPr varScale="1">
        <p:scale>
          <a:sx n="56" d="100"/>
          <a:sy n="56" d="100"/>
        </p:scale>
        <p:origin x="-144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0846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07" tIns="45295" rIns="92207" bIns="4529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5" name="Rectangle 3"/>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28806726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icture Right">
    <p:spTree>
      <p:nvGrpSpPr>
        <p:cNvPr id="1" name=""/>
        <p:cNvGrpSpPr/>
        <p:nvPr/>
      </p:nvGrpSpPr>
      <p:grpSpPr>
        <a:xfrm>
          <a:off x="0" y="0"/>
          <a:ext cx="0" cy="0"/>
          <a:chOff x="0" y="0"/>
          <a:chExt cx="0" cy="0"/>
        </a:xfrm>
      </p:grpSpPr>
      <p:sp>
        <p:nvSpPr>
          <p:cNvPr id="3" name="Text Placeholder 11"/>
          <p:cNvSpPr>
            <a:spLocks noGrp="1"/>
          </p:cNvSpPr>
          <p:nvPr>
            <p:ph type="body" sz="quarter" idx="11" hasCustomPrompt="1"/>
          </p:nvPr>
        </p:nvSpPr>
        <p:spPr>
          <a:xfrm>
            <a:off x="342900" y="101601"/>
            <a:ext cx="3911600" cy="574675"/>
          </a:xfrm>
          <a:prstGeom prst="rect">
            <a:avLst/>
          </a:prstGeom>
        </p:spPr>
        <p:txBody>
          <a:bodyPr vert="horz"/>
          <a:lstStyle>
            <a:lvl1pPr marL="0" indent="0">
              <a:buNone/>
              <a:defRPr sz="2211">
                <a:solidFill>
                  <a:schemeClr val="bg1"/>
                </a:solidFill>
                <a:latin typeface="Arial"/>
                <a:cs typeface="Arial"/>
              </a:defRPr>
            </a:lvl1pPr>
          </a:lstStyle>
          <a:p>
            <a:r>
              <a:rPr lang="en-US" dirty="0" smtClean="0"/>
              <a:t>Title</a:t>
            </a:r>
          </a:p>
        </p:txBody>
      </p:sp>
      <p:sp>
        <p:nvSpPr>
          <p:cNvPr id="4" name="Text Placeholder 13"/>
          <p:cNvSpPr>
            <a:spLocks noGrp="1"/>
          </p:cNvSpPr>
          <p:nvPr>
            <p:ph type="body" sz="quarter" idx="12" hasCustomPrompt="1"/>
          </p:nvPr>
        </p:nvSpPr>
        <p:spPr>
          <a:xfrm>
            <a:off x="342903" y="1495279"/>
            <a:ext cx="4461485" cy="1755116"/>
          </a:xfrm>
          <a:prstGeom prst="rect">
            <a:avLst/>
          </a:prstGeom>
        </p:spPr>
        <p:txBody>
          <a:bodyPr vert="horz"/>
          <a:lstStyle>
            <a:lvl1pPr marL="0" indent="0">
              <a:buNone/>
              <a:defRPr sz="1737">
                <a:latin typeface="Arial"/>
                <a:cs typeface="Arial"/>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Aliquam</a:t>
            </a:r>
            <a:r>
              <a:rPr lang="en-US" dirty="0" smtClean="0"/>
              <a:t> </a:t>
            </a:r>
            <a:r>
              <a:rPr lang="en-US" dirty="0" err="1" smtClean="0"/>
              <a:t>turpis</a:t>
            </a:r>
            <a:r>
              <a:rPr lang="en-US" dirty="0" smtClean="0"/>
              <a:t> </a:t>
            </a:r>
            <a:r>
              <a:rPr lang="en-US" dirty="0" err="1" smtClean="0"/>
              <a:t>rhoncus</a:t>
            </a:r>
            <a:r>
              <a:rPr lang="en-US" dirty="0" smtClean="0"/>
              <a:t>, </a:t>
            </a:r>
            <a:r>
              <a:rPr lang="en-US" dirty="0" err="1" smtClean="0"/>
              <a:t>ultrices</a:t>
            </a:r>
            <a:r>
              <a:rPr lang="en-US" dirty="0" smtClean="0"/>
              <a:t> </a:t>
            </a:r>
            <a:r>
              <a:rPr lang="en-US" dirty="0" err="1" smtClean="0"/>
              <a:t>nulla</a:t>
            </a:r>
            <a:r>
              <a:rPr lang="en-US" dirty="0" smtClean="0"/>
              <a:t> at, </a:t>
            </a:r>
            <a:r>
              <a:rPr lang="en-US" dirty="0" err="1" smtClean="0"/>
              <a:t>malesuaga</a:t>
            </a:r>
            <a:r>
              <a:rPr lang="en-US" dirty="0" smtClean="0"/>
              <a:t> </a:t>
            </a:r>
            <a:r>
              <a:rPr lang="en-US" dirty="0" err="1" smtClean="0"/>
              <a:t>erat</a:t>
            </a:r>
            <a:r>
              <a:rPr lang="en-US" dirty="0" smtClean="0"/>
              <a:t>. </a:t>
            </a:r>
          </a:p>
          <a:p>
            <a:endParaRPr lang="en-US" dirty="0" smtClean="0"/>
          </a:p>
          <a:p>
            <a:endParaRPr lang="en-US" dirty="0" smtClean="0"/>
          </a:p>
        </p:txBody>
      </p:sp>
      <p:sp>
        <p:nvSpPr>
          <p:cNvPr id="5" name="Content Placeholder 4"/>
          <p:cNvSpPr>
            <a:spLocks noGrp="1"/>
          </p:cNvSpPr>
          <p:nvPr>
            <p:ph sz="quarter" idx="13" hasCustomPrompt="1"/>
          </p:nvPr>
        </p:nvSpPr>
        <p:spPr>
          <a:xfrm>
            <a:off x="342900" y="3542474"/>
            <a:ext cx="4461486" cy="1496057"/>
          </a:xfrm>
          <a:prstGeom prst="rect">
            <a:avLst/>
          </a:prstGeom>
        </p:spPr>
        <p:txBody>
          <a:bodyPr vert="horz"/>
          <a:lstStyle>
            <a:lvl1pPr marL="270720" indent="-270720">
              <a:buFont typeface="Arial"/>
              <a:buChar char="•"/>
              <a:defRPr sz="1421" baseline="0">
                <a:latin typeface="Arial"/>
                <a:cs typeface="Arial"/>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endParaRPr lang="en-US" dirty="0" smtClean="0"/>
          </a:p>
          <a:p>
            <a:r>
              <a:rPr lang="en-US" dirty="0" err="1" smtClean="0"/>
              <a:t>Consectetur</a:t>
            </a:r>
            <a:r>
              <a:rPr lang="en-US" dirty="0" smtClean="0"/>
              <a:t> </a:t>
            </a:r>
            <a:r>
              <a:rPr lang="en-US" dirty="0" err="1" smtClean="0"/>
              <a:t>adipiscing</a:t>
            </a:r>
            <a:r>
              <a:rPr lang="en-US" dirty="0" smtClean="0"/>
              <a:t> </a:t>
            </a:r>
            <a:r>
              <a:rPr lang="en-US" dirty="0" err="1" smtClean="0"/>
              <a:t>elit</a:t>
            </a:r>
            <a:endParaRPr lang="en-US" dirty="0" smtClean="0"/>
          </a:p>
          <a:p>
            <a:r>
              <a:rPr lang="en-US" dirty="0" err="1" smtClean="0"/>
              <a:t>Aliquam</a:t>
            </a:r>
            <a:r>
              <a:rPr lang="en-US" dirty="0" smtClean="0"/>
              <a:t> </a:t>
            </a:r>
            <a:r>
              <a:rPr lang="en-US" dirty="0" err="1" smtClean="0"/>
              <a:t>turpis</a:t>
            </a:r>
            <a:r>
              <a:rPr lang="en-US" dirty="0" smtClean="0"/>
              <a:t> </a:t>
            </a:r>
            <a:r>
              <a:rPr lang="en-US" dirty="0" err="1" smtClean="0"/>
              <a:t>rhoncus</a:t>
            </a:r>
            <a:r>
              <a:rPr lang="en-US" dirty="0" smtClean="0"/>
              <a:t>, </a:t>
            </a:r>
            <a:r>
              <a:rPr lang="en-US" dirty="0" err="1" smtClean="0"/>
              <a:t>ultrices</a:t>
            </a:r>
            <a:r>
              <a:rPr lang="en-US" dirty="0" smtClean="0"/>
              <a:t> </a:t>
            </a:r>
            <a:r>
              <a:rPr lang="en-US" dirty="0" err="1" smtClean="0"/>
              <a:t>nulla</a:t>
            </a:r>
            <a:r>
              <a:rPr lang="en-US" dirty="0" smtClean="0"/>
              <a:t> at, </a:t>
            </a:r>
            <a:r>
              <a:rPr lang="en-US" dirty="0" err="1" smtClean="0"/>
              <a:t>malesuaga</a:t>
            </a:r>
            <a:r>
              <a:rPr lang="en-US" dirty="0" smtClean="0"/>
              <a:t> </a:t>
            </a:r>
            <a:r>
              <a:rPr lang="en-US" dirty="0" err="1" smtClean="0"/>
              <a:t>erat</a:t>
            </a:r>
            <a:r>
              <a:rPr lang="en-US" dirty="0" smtClean="0"/>
              <a:t>. </a:t>
            </a:r>
          </a:p>
        </p:txBody>
      </p:sp>
      <p:sp>
        <p:nvSpPr>
          <p:cNvPr id="6" name="Picture Placeholder 21"/>
          <p:cNvSpPr>
            <a:spLocks noGrp="1"/>
          </p:cNvSpPr>
          <p:nvPr>
            <p:ph type="pic" sz="quarter" idx="14"/>
          </p:nvPr>
        </p:nvSpPr>
        <p:spPr>
          <a:xfrm>
            <a:off x="5213350" y="1127725"/>
            <a:ext cx="3651250" cy="5381625"/>
          </a:xfrm>
          <a:prstGeom prst="rect">
            <a:avLst/>
          </a:prstGeom>
        </p:spPr>
        <p:txBody>
          <a:bodyPr vert="horz"/>
          <a:lstStyle/>
          <a:p>
            <a:endParaRPr lang="en-US"/>
          </a:p>
        </p:txBody>
      </p:sp>
    </p:spTree>
    <p:extLst>
      <p:ext uri="{BB962C8B-B14F-4D97-AF65-F5344CB8AC3E}">
        <p14:creationId xmlns:p14="http://schemas.microsoft.com/office/powerpoint/2010/main" val="41779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icture Top">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342902" y="1027113"/>
            <a:ext cx="8613775" cy="3986212"/>
          </a:xfrm>
          <a:prstGeom prst="rect">
            <a:avLst/>
          </a:prstGeom>
        </p:spPr>
        <p:txBody>
          <a:bodyPr vert="horz"/>
          <a:lstStyle>
            <a:lvl1pPr marL="0" indent="0">
              <a:buNone/>
              <a:defRPr/>
            </a:lvl1pPr>
          </a:lstStyle>
          <a:p>
            <a:endParaRPr lang="en-US" dirty="0"/>
          </a:p>
        </p:txBody>
      </p:sp>
      <p:sp>
        <p:nvSpPr>
          <p:cNvPr id="12" name="Text Placeholder 11"/>
          <p:cNvSpPr>
            <a:spLocks noGrp="1"/>
          </p:cNvSpPr>
          <p:nvPr>
            <p:ph type="body" sz="quarter" idx="11" hasCustomPrompt="1"/>
          </p:nvPr>
        </p:nvSpPr>
        <p:spPr>
          <a:xfrm>
            <a:off x="342900" y="101601"/>
            <a:ext cx="3911600" cy="574675"/>
          </a:xfrm>
          <a:prstGeom prst="rect">
            <a:avLst/>
          </a:prstGeom>
        </p:spPr>
        <p:txBody>
          <a:bodyPr vert="horz"/>
          <a:lstStyle>
            <a:lvl1pPr marL="0" indent="0">
              <a:buNone/>
              <a:defRPr sz="2211">
                <a:solidFill>
                  <a:schemeClr val="bg1"/>
                </a:solidFill>
                <a:latin typeface="Arial"/>
                <a:cs typeface="Arial"/>
              </a:defRPr>
            </a:lvl1pPr>
          </a:lstStyle>
          <a:p>
            <a:r>
              <a:rPr lang="en-US" dirty="0" smtClean="0"/>
              <a:t>Title</a:t>
            </a:r>
          </a:p>
        </p:txBody>
      </p:sp>
      <p:sp>
        <p:nvSpPr>
          <p:cNvPr id="14" name="Text Placeholder 13"/>
          <p:cNvSpPr>
            <a:spLocks noGrp="1"/>
          </p:cNvSpPr>
          <p:nvPr>
            <p:ph type="body" sz="quarter" idx="12" hasCustomPrompt="1"/>
          </p:nvPr>
        </p:nvSpPr>
        <p:spPr>
          <a:xfrm>
            <a:off x="342902" y="5272088"/>
            <a:ext cx="8613775" cy="1270000"/>
          </a:xfrm>
          <a:prstGeom prst="rect">
            <a:avLst/>
          </a:prstGeom>
        </p:spPr>
        <p:txBody>
          <a:bodyPr vert="horz"/>
          <a:lstStyle>
            <a:lvl1pPr marL="0" indent="0">
              <a:buNone/>
              <a:defRPr sz="1737">
                <a:latin typeface="Arial"/>
                <a:cs typeface="Arial"/>
              </a:defRPr>
            </a:lvl1pPr>
          </a:lstStyle>
          <a:p>
            <a:r>
              <a:rPr lang="en-US" dirty="0" err="1" smtClean="0"/>
              <a:t>Lorem</a:t>
            </a:r>
            <a:r>
              <a:rPr lang="en-US" dirty="0" smtClean="0"/>
              <a:t> </a:t>
            </a:r>
            <a:r>
              <a:rPr lang="en-US" dirty="0" err="1" smtClean="0"/>
              <a:t>ipsum</a:t>
            </a:r>
            <a:r>
              <a:rPr lang="en-US" dirty="0" smtClean="0"/>
              <a:t> dolor sit </a:t>
            </a:r>
            <a:r>
              <a:rPr lang="en-US" dirty="0" err="1" smtClean="0"/>
              <a:t>amet</a:t>
            </a:r>
            <a:r>
              <a:rPr lang="en-US" dirty="0" smtClean="0"/>
              <a:t>, </a:t>
            </a:r>
            <a:r>
              <a:rPr lang="en-US" dirty="0" err="1" smtClean="0"/>
              <a:t>consectetur</a:t>
            </a:r>
            <a:r>
              <a:rPr lang="en-US" dirty="0" smtClean="0"/>
              <a:t> </a:t>
            </a:r>
            <a:r>
              <a:rPr lang="en-US" dirty="0" err="1" smtClean="0"/>
              <a:t>adipiscing</a:t>
            </a:r>
            <a:r>
              <a:rPr lang="en-US" dirty="0" smtClean="0"/>
              <a:t> </a:t>
            </a:r>
            <a:r>
              <a:rPr lang="en-US" dirty="0" err="1" smtClean="0"/>
              <a:t>elit</a:t>
            </a:r>
            <a:r>
              <a:rPr lang="en-US" dirty="0" smtClean="0"/>
              <a:t>. </a:t>
            </a:r>
            <a:r>
              <a:rPr lang="en-US" dirty="0" err="1" smtClean="0"/>
              <a:t>Aliquam</a:t>
            </a:r>
            <a:r>
              <a:rPr lang="en-US" dirty="0" smtClean="0"/>
              <a:t> </a:t>
            </a:r>
            <a:r>
              <a:rPr lang="en-US" dirty="0" err="1" smtClean="0"/>
              <a:t>turpis</a:t>
            </a:r>
            <a:r>
              <a:rPr lang="en-US" dirty="0" smtClean="0"/>
              <a:t> </a:t>
            </a:r>
            <a:r>
              <a:rPr lang="en-US" dirty="0" err="1" smtClean="0"/>
              <a:t>rhoncus</a:t>
            </a:r>
            <a:r>
              <a:rPr lang="en-US" dirty="0" smtClean="0"/>
              <a:t>, </a:t>
            </a:r>
            <a:r>
              <a:rPr lang="en-US" dirty="0" err="1" smtClean="0"/>
              <a:t>ultrices</a:t>
            </a:r>
            <a:r>
              <a:rPr lang="en-US" dirty="0" smtClean="0"/>
              <a:t> </a:t>
            </a:r>
            <a:r>
              <a:rPr lang="en-US" dirty="0" err="1" smtClean="0"/>
              <a:t>nulla</a:t>
            </a:r>
            <a:r>
              <a:rPr lang="en-US" dirty="0" smtClean="0"/>
              <a:t> at, </a:t>
            </a:r>
            <a:r>
              <a:rPr lang="en-US" dirty="0" err="1" smtClean="0"/>
              <a:t>malesuaga</a:t>
            </a:r>
            <a:r>
              <a:rPr lang="en-US" dirty="0" smtClean="0"/>
              <a:t> </a:t>
            </a:r>
            <a:r>
              <a:rPr lang="en-US" dirty="0" err="1" smtClean="0"/>
              <a:t>erat</a:t>
            </a:r>
            <a:r>
              <a:rPr lang="en-US" dirty="0" smtClean="0"/>
              <a:t>. </a:t>
            </a:r>
          </a:p>
        </p:txBody>
      </p:sp>
    </p:spTree>
    <p:extLst>
      <p:ext uri="{BB962C8B-B14F-4D97-AF65-F5344CB8AC3E}">
        <p14:creationId xmlns:p14="http://schemas.microsoft.com/office/powerpoint/2010/main" val="423346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374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1496"/>
            </a:lvl1pPr>
            <a:lvl2pPr marL="284977" indent="0" algn="ctr">
              <a:buNone/>
              <a:defRPr sz="1247"/>
            </a:lvl2pPr>
            <a:lvl3pPr marL="569955" indent="0" algn="ctr">
              <a:buNone/>
              <a:defRPr sz="1122"/>
            </a:lvl3pPr>
            <a:lvl4pPr marL="854932" indent="0" algn="ctr">
              <a:buNone/>
              <a:defRPr sz="997"/>
            </a:lvl4pPr>
            <a:lvl5pPr marL="1139910" indent="0" algn="ctr">
              <a:buNone/>
              <a:defRPr sz="997"/>
            </a:lvl5pPr>
            <a:lvl6pPr marL="1424887" indent="0" algn="ctr">
              <a:buNone/>
              <a:defRPr sz="997"/>
            </a:lvl6pPr>
            <a:lvl7pPr marL="1709864" indent="0" algn="ctr">
              <a:buNone/>
              <a:defRPr sz="997"/>
            </a:lvl7pPr>
            <a:lvl8pPr marL="1994842" indent="0" algn="ctr">
              <a:buNone/>
              <a:defRPr sz="997"/>
            </a:lvl8pPr>
            <a:lvl9pPr marL="2279819" indent="0" algn="ctr">
              <a:buNone/>
              <a:defRPr sz="997"/>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a:defRPr/>
            </a:pPr>
            <a:endParaRPr lang="en-US"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a:defRPr/>
            </a:pPr>
            <a:endParaRPr lang="en-US"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a:defRPr/>
            </a:pPr>
            <a:fld id="{510DAEA5-43A7-4C2F-8088-7209EFC0DFC8}" type="slidenum">
              <a:rPr lang="en-US" altLang="en-US" smtClean="0"/>
              <a:pPr>
                <a:defRPr/>
              </a:pPr>
              <a:t>‹#›</a:t>
            </a:fld>
            <a:endParaRPr lang="en-US" altLang="en-US"/>
          </a:p>
        </p:txBody>
      </p:sp>
    </p:spTree>
    <p:extLst>
      <p:ext uri="{BB962C8B-B14F-4D97-AF65-F5344CB8AC3E}">
        <p14:creationId xmlns:p14="http://schemas.microsoft.com/office/powerpoint/2010/main" val="1096970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tif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725774"/>
          </a:xfrm>
          <a:prstGeom prst="rect">
            <a:avLst/>
          </a:prstGeom>
          <a:solidFill>
            <a:srgbClr val="0040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60959"/>
            <a:endParaRPr lang="en-US" sz="1895">
              <a:solidFill>
                <a:srgbClr val="00468D"/>
              </a:solidFill>
            </a:endParaRPr>
          </a:p>
        </p:txBody>
      </p:sp>
      <p:sp>
        <p:nvSpPr>
          <p:cNvPr id="9" name="TextBox 8"/>
          <p:cNvSpPr txBox="1"/>
          <p:nvPr/>
        </p:nvSpPr>
        <p:spPr>
          <a:xfrm>
            <a:off x="6781800" y="6587649"/>
            <a:ext cx="2362200" cy="201722"/>
          </a:xfrm>
          <a:prstGeom prst="rect">
            <a:avLst/>
          </a:prstGeom>
          <a:noFill/>
        </p:spPr>
        <p:txBody>
          <a:bodyPr wrap="square" rtlCol="0">
            <a:spAutoFit/>
          </a:bodyPr>
          <a:lstStyle/>
          <a:p>
            <a:pPr algn="r" defTabSz="360959">
              <a:lnSpc>
                <a:spcPct val="90000"/>
              </a:lnSpc>
            </a:pPr>
            <a:r>
              <a:rPr lang="en-US" sz="790" spc="-79" dirty="0" smtClean="0">
                <a:solidFill>
                  <a:prstClr val="white">
                    <a:lumMod val="50000"/>
                  </a:prstClr>
                </a:solidFill>
                <a:latin typeface="Arial"/>
                <a:cs typeface="Arial"/>
              </a:rPr>
              <a:t>LIFE’S DECISIONS MADE HERE.</a:t>
            </a:r>
            <a:endParaRPr lang="en-US" sz="790" spc="-79" dirty="0">
              <a:solidFill>
                <a:prstClr val="white">
                  <a:lumMod val="50000"/>
                </a:prstClr>
              </a:solidFill>
              <a:latin typeface="Arial"/>
              <a:cs typeface="Arial"/>
            </a:endParaRPr>
          </a:p>
        </p:txBody>
      </p:sp>
      <p:sp>
        <p:nvSpPr>
          <p:cNvPr id="10" name="Rectangle 9"/>
          <p:cNvSpPr/>
          <p:nvPr/>
        </p:nvSpPr>
        <p:spPr>
          <a:xfrm>
            <a:off x="7016752" y="139700"/>
            <a:ext cx="1905441" cy="457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360959"/>
            <a:endParaRPr lang="en-US" sz="1895">
              <a:solidFill>
                <a:prstClr val="white"/>
              </a:solidFill>
            </a:endParaRPr>
          </a:p>
        </p:txBody>
      </p:sp>
      <p:pic>
        <p:nvPicPr>
          <p:cNvPr id="11" name="Picture 10" descr="USNlogo_101810_RGB.tif"/>
          <p:cNvPicPr>
            <a:picLocks noChangeAspect="1"/>
          </p:cNvPicPr>
          <p:nvPr/>
        </p:nvPicPr>
        <p:blipFill rotWithShape="1">
          <a:blip r:embed="rId5" cstate="print">
            <a:extLst>
              <a:ext uri="{28A0092B-C50C-407E-A947-70E740481C1C}">
                <a14:useLocalDpi xmlns:a14="http://schemas.microsoft.com/office/drawing/2010/main" val="0"/>
              </a:ext>
            </a:extLst>
          </a:blip>
          <a:srcRect l="644" t="2583" r="626" b="2397"/>
          <a:stretch/>
        </p:blipFill>
        <p:spPr>
          <a:xfrm>
            <a:off x="7038388" y="163009"/>
            <a:ext cx="1864755" cy="415938"/>
          </a:xfrm>
          <a:prstGeom prst="rect">
            <a:avLst/>
          </a:prstGeom>
        </p:spPr>
      </p:pic>
    </p:spTree>
    <p:extLst>
      <p:ext uri="{BB962C8B-B14F-4D97-AF65-F5344CB8AC3E}">
        <p14:creationId xmlns:p14="http://schemas.microsoft.com/office/powerpoint/2010/main" val="20830855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ctr" defTabSz="360959" rtl="0" eaLnBrk="1" latinLnBrk="0" hangingPunct="1">
        <a:spcBef>
          <a:spcPct val="0"/>
        </a:spcBef>
        <a:buNone/>
        <a:defRPr sz="3474" kern="1200">
          <a:solidFill>
            <a:schemeClr val="tx1"/>
          </a:solidFill>
          <a:latin typeface="+mj-lt"/>
          <a:ea typeface="+mj-ea"/>
          <a:cs typeface="+mj-cs"/>
        </a:defRPr>
      </a:lvl1pPr>
    </p:titleStyle>
    <p:bodyStyle>
      <a:lvl1pPr marL="270720" indent="-270720" algn="l" defTabSz="360959" rtl="0" eaLnBrk="1" latinLnBrk="0" hangingPunct="1">
        <a:spcBef>
          <a:spcPct val="20000"/>
        </a:spcBef>
        <a:buFont typeface="Arial"/>
        <a:buChar char="•"/>
        <a:defRPr sz="2526" kern="1200">
          <a:solidFill>
            <a:schemeClr val="tx1"/>
          </a:solidFill>
          <a:latin typeface="+mn-lt"/>
          <a:ea typeface="+mn-ea"/>
          <a:cs typeface="+mn-cs"/>
        </a:defRPr>
      </a:lvl1pPr>
      <a:lvl2pPr marL="586559" indent="-225600" algn="l" defTabSz="360959" rtl="0" eaLnBrk="1" latinLnBrk="0" hangingPunct="1">
        <a:spcBef>
          <a:spcPct val="20000"/>
        </a:spcBef>
        <a:buFont typeface="Arial"/>
        <a:buChar char="–"/>
        <a:defRPr sz="2211" kern="1200">
          <a:solidFill>
            <a:schemeClr val="tx1"/>
          </a:solidFill>
          <a:latin typeface="+mn-lt"/>
          <a:ea typeface="+mn-ea"/>
          <a:cs typeface="+mn-cs"/>
        </a:defRPr>
      </a:lvl2pPr>
      <a:lvl3pPr marL="902399" indent="-180480" algn="l" defTabSz="360959" rtl="0" eaLnBrk="1" latinLnBrk="0" hangingPunct="1">
        <a:spcBef>
          <a:spcPct val="20000"/>
        </a:spcBef>
        <a:buFont typeface="Arial"/>
        <a:buChar char="•"/>
        <a:defRPr sz="1895" kern="1200">
          <a:solidFill>
            <a:schemeClr val="tx1"/>
          </a:solidFill>
          <a:latin typeface="+mn-lt"/>
          <a:ea typeface="+mn-ea"/>
          <a:cs typeface="+mn-cs"/>
        </a:defRPr>
      </a:lvl3pPr>
      <a:lvl4pPr marL="1263358" indent="-180480" algn="l" defTabSz="360959" rtl="0" eaLnBrk="1" latinLnBrk="0" hangingPunct="1">
        <a:spcBef>
          <a:spcPct val="20000"/>
        </a:spcBef>
        <a:buFont typeface="Arial"/>
        <a:buChar char="–"/>
        <a:defRPr sz="1579" kern="1200">
          <a:solidFill>
            <a:schemeClr val="tx1"/>
          </a:solidFill>
          <a:latin typeface="+mn-lt"/>
          <a:ea typeface="+mn-ea"/>
          <a:cs typeface="+mn-cs"/>
        </a:defRPr>
      </a:lvl4pPr>
      <a:lvl5pPr marL="1624317" indent="-180480" algn="l" defTabSz="360959" rtl="0" eaLnBrk="1" latinLnBrk="0" hangingPunct="1">
        <a:spcBef>
          <a:spcPct val="20000"/>
        </a:spcBef>
        <a:buFont typeface="Arial"/>
        <a:buChar char="»"/>
        <a:defRPr sz="1579" kern="1200">
          <a:solidFill>
            <a:schemeClr val="tx1"/>
          </a:solidFill>
          <a:latin typeface="+mn-lt"/>
          <a:ea typeface="+mn-ea"/>
          <a:cs typeface="+mn-cs"/>
        </a:defRPr>
      </a:lvl5pPr>
      <a:lvl6pPr marL="1985277" indent="-180480" algn="l" defTabSz="360959" rtl="0" eaLnBrk="1" latinLnBrk="0" hangingPunct="1">
        <a:spcBef>
          <a:spcPct val="20000"/>
        </a:spcBef>
        <a:buFont typeface="Arial"/>
        <a:buChar char="•"/>
        <a:defRPr sz="1579" kern="1200">
          <a:solidFill>
            <a:schemeClr val="tx1"/>
          </a:solidFill>
          <a:latin typeface="+mn-lt"/>
          <a:ea typeface="+mn-ea"/>
          <a:cs typeface="+mn-cs"/>
        </a:defRPr>
      </a:lvl6pPr>
      <a:lvl7pPr marL="2346236" indent="-180480" algn="l" defTabSz="360959" rtl="0" eaLnBrk="1" latinLnBrk="0" hangingPunct="1">
        <a:spcBef>
          <a:spcPct val="20000"/>
        </a:spcBef>
        <a:buFont typeface="Arial"/>
        <a:buChar char="•"/>
        <a:defRPr sz="1579" kern="1200">
          <a:solidFill>
            <a:schemeClr val="tx1"/>
          </a:solidFill>
          <a:latin typeface="+mn-lt"/>
          <a:ea typeface="+mn-ea"/>
          <a:cs typeface="+mn-cs"/>
        </a:defRPr>
      </a:lvl7pPr>
      <a:lvl8pPr marL="2707196" indent="-180480" algn="l" defTabSz="360959" rtl="0" eaLnBrk="1" latinLnBrk="0" hangingPunct="1">
        <a:spcBef>
          <a:spcPct val="20000"/>
        </a:spcBef>
        <a:buFont typeface="Arial"/>
        <a:buChar char="•"/>
        <a:defRPr sz="1579" kern="1200">
          <a:solidFill>
            <a:schemeClr val="tx1"/>
          </a:solidFill>
          <a:latin typeface="+mn-lt"/>
          <a:ea typeface="+mn-ea"/>
          <a:cs typeface="+mn-cs"/>
        </a:defRPr>
      </a:lvl8pPr>
      <a:lvl9pPr marL="3068155" indent="-180480" algn="l" defTabSz="360959" rtl="0" eaLnBrk="1" latinLnBrk="0" hangingPunct="1">
        <a:spcBef>
          <a:spcPct val="20000"/>
        </a:spcBef>
        <a:buFont typeface="Arial"/>
        <a:buChar char="•"/>
        <a:defRPr sz="1579" kern="1200">
          <a:solidFill>
            <a:schemeClr val="tx1"/>
          </a:solidFill>
          <a:latin typeface="+mn-lt"/>
          <a:ea typeface="+mn-ea"/>
          <a:cs typeface="+mn-cs"/>
        </a:defRPr>
      </a:lvl9pPr>
    </p:bodyStyle>
    <p:otherStyle>
      <a:defPPr>
        <a:defRPr lang="en-US"/>
      </a:defPPr>
      <a:lvl1pPr marL="0" algn="l" defTabSz="360959" rtl="0" eaLnBrk="1" latinLnBrk="0" hangingPunct="1">
        <a:defRPr sz="1421" kern="1200">
          <a:solidFill>
            <a:schemeClr val="tx1"/>
          </a:solidFill>
          <a:latin typeface="+mn-lt"/>
          <a:ea typeface="+mn-ea"/>
          <a:cs typeface="+mn-cs"/>
        </a:defRPr>
      </a:lvl1pPr>
      <a:lvl2pPr marL="360959" algn="l" defTabSz="360959" rtl="0" eaLnBrk="1" latinLnBrk="0" hangingPunct="1">
        <a:defRPr sz="1421" kern="1200">
          <a:solidFill>
            <a:schemeClr val="tx1"/>
          </a:solidFill>
          <a:latin typeface="+mn-lt"/>
          <a:ea typeface="+mn-ea"/>
          <a:cs typeface="+mn-cs"/>
        </a:defRPr>
      </a:lvl2pPr>
      <a:lvl3pPr marL="721919" algn="l" defTabSz="360959" rtl="0" eaLnBrk="1" latinLnBrk="0" hangingPunct="1">
        <a:defRPr sz="1421" kern="1200">
          <a:solidFill>
            <a:schemeClr val="tx1"/>
          </a:solidFill>
          <a:latin typeface="+mn-lt"/>
          <a:ea typeface="+mn-ea"/>
          <a:cs typeface="+mn-cs"/>
        </a:defRPr>
      </a:lvl3pPr>
      <a:lvl4pPr marL="1082878" algn="l" defTabSz="360959" rtl="0" eaLnBrk="1" latinLnBrk="0" hangingPunct="1">
        <a:defRPr sz="1421" kern="1200">
          <a:solidFill>
            <a:schemeClr val="tx1"/>
          </a:solidFill>
          <a:latin typeface="+mn-lt"/>
          <a:ea typeface="+mn-ea"/>
          <a:cs typeface="+mn-cs"/>
        </a:defRPr>
      </a:lvl4pPr>
      <a:lvl5pPr marL="1443838" algn="l" defTabSz="360959" rtl="0" eaLnBrk="1" latinLnBrk="0" hangingPunct="1">
        <a:defRPr sz="1421" kern="1200">
          <a:solidFill>
            <a:schemeClr val="tx1"/>
          </a:solidFill>
          <a:latin typeface="+mn-lt"/>
          <a:ea typeface="+mn-ea"/>
          <a:cs typeface="+mn-cs"/>
        </a:defRPr>
      </a:lvl5pPr>
      <a:lvl6pPr marL="1804797" algn="l" defTabSz="360959" rtl="0" eaLnBrk="1" latinLnBrk="0" hangingPunct="1">
        <a:defRPr sz="1421" kern="1200">
          <a:solidFill>
            <a:schemeClr val="tx1"/>
          </a:solidFill>
          <a:latin typeface="+mn-lt"/>
          <a:ea typeface="+mn-ea"/>
          <a:cs typeface="+mn-cs"/>
        </a:defRPr>
      </a:lvl6pPr>
      <a:lvl7pPr marL="2165756" algn="l" defTabSz="360959" rtl="0" eaLnBrk="1" latinLnBrk="0" hangingPunct="1">
        <a:defRPr sz="1421" kern="1200">
          <a:solidFill>
            <a:schemeClr val="tx1"/>
          </a:solidFill>
          <a:latin typeface="+mn-lt"/>
          <a:ea typeface="+mn-ea"/>
          <a:cs typeface="+mn-cs"/>
        </a:defRPr>
      </a:lvl7pPr>
      <a:lvl8pPr marL="2526716" algn="l" defTabSz="360959" rtl="0" eaLnBrk="1" latinLnBrk="0" hangingPunct="1">
        <a:defRPr sz="1421" kern="1200">
          <a:solidFill>
            <a:schemeClr val="tx1"/>
          </a:solidFill>
          <a:latin typeface="+mn-lt"/>
          <a:ea typeface="+mn-ea"/>
          <a:cs typeface="+mn-cs"/>
        </a:defRPr>
      </a:lvl8pPr>
      <a:lvl9pPr marL="2887675" algn="l" defTabSz="360959" rtl="0" eaLnBrk="1" latinLnBrk="0" hangingPunct="1">
        <a:defRPr sz="14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2" y="158626"/>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Business School Rankings According to the Experts</a:t>
            </a:r>
            <a:endParaRPr lang="en-US" sz="2842"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457200" y="2200400"/>
            <a:ext cx="8458199" cy="3368841"/>
          </a:xfrm>
        </p:spPr>
        <p:txBody>
          <a:bodyPr/>
          <a:lstStyle/>
          <a:p>
            <a:r>
              <a:rPr lang="en-US" sz="2000" dirty="0" smtClean="0">
                <a:solidFill>
                  <a:schemeClr val="accent1">
                    <a:lumMod val="50000"/>
                  </a:schemeClr>
                </a:solidFill>
              </a:rPr>
              <a:t>  </a:t>
            </a:r>
            <a:r>
              <a:rPr lang="en-US" altLang="en-US" sz="2000" dirty="0" smtClean="0">
                <a:latin typeface="Times New Roman" panose="02020603050405020304" pitchFamily="18" charset="0"/>
                <a:cs typeface="Times New Roman" panose="02020603050405020304" pitchFamily="18" charset="0"/>
              </a:rPr>
              <a:t>Robert </a:t>
            </a:r>
            <a:r>
              <a:rPr lang="en-US" altLang="en-US" sz="2000" dirty="0">
                <a:latin typeface="Times New Roman" panose="02020603050405020304" pitchFamily="18" charset="0"/>
                <a:cs typeface="Times New Roman" panose="02020603050405020304" pitchFamily="18" charset="0"/>
              </a:rPr>
              <a:t>J. Morse, Chief Data </a:t>
            </a:r>
            <a:r>
              <a:rPr lang="en-US" altLang="en-US" sz="2000" dirty="0" smtClean="0">
                <a:latin typeface="Times New Roman" panose="02020603050405020304" pitchFamily="18" charset="0"/>
                <a:cs typeface="Times New Roman" panose="02020603050405020304" pitchFamily="18" charset="0"/>
              </a:rPr>
              <a:t>Strategist </a:t>
            </a:r>
          </a:p>
          <a:p>
            <a:r>
              <a:rPr lang="en-US" altLang="en-US" sz="2000" dirty="0" smtClean="0">
                <a:latin typeface="Times New Roman" panose="02020603050405020304" pitchFamily="18" charset="0"/>
                <a:cs typeface="Times New Roman" panose="02020603050405020304" pitchFamily="18" charset="0"/>
              </a:rPr>
              <a:t>U.S</a:t>
            </a:r>
            <a:r>
              <a:rPr lang="en-US" altLang="en-US" sz="2000" dirty="0">
                <a:latin typeface="Times New Roman" panose="02020603050405020304" pitchFamily="18" charset="0"/>
                <a:cs typeface="Times New Roman" panose="02020603050405020304" pitchFamily="18" charset="0"/>
              </a:rPr>
              <a:t>. News  </a:t>
            </a:r>
            <a:r>
              <a:rPr lang="en-US" altLang="en-US" sz="2000" dirty="0" smtClean="0">
                <a:latin typeface="Times New Roman" panose="02020603050405020304" pitchFamily="18" charset="0"/>
                <a:cs typeface="Times New Roman" panose="02020603050405020304" pitchFamily="18" charset="0"/>
              </a:rPr>
              <a:t>&amp; World Report</a:t>
            </a:r>
          </a:p>
          <a:p>
            <a:r>
              <a:rPr lang="en-US" altLang="en-US" sz="2000" dirty="0" smtClean="0">
                <a:latin typeface="Times New Roman" panose="02020603050405020304" pitchFamily="18" charset="0"/>
                <a:cs typeface="Times New Roman" panose="02020603050405020304" pitchFamily="18" charset="0"/>
              </a:rPr>
              <a:t>rmorse@usnews.com </a:t>
            </a:r>
          </a:p>
          <a:p>
            <a:endParaRPr lang="en-US" altLang="en-US" sz="2000" dirty="0">
              <a:latin typeface="Times New Roman" panose="02020603050405020304" pitchFamily="18" charset="0"/>
              <a:cs typeface="Times New Roman" panose="02020603050405020304" pitchFamily="18" charset="0"/>
            </a:endParaRPr>
          </a:p>
          <a:p>
            <a:endParaRPr lang="en-US" altLang="en-US" sz="2000" dirty="0">
              <a:latin typeface="Times New Roman" panose="02020603050405020304" pitchFamily="18" charset="0"/>
              <a:cs typeface="Times New Roman" panose="02020603050405020304" pitchFamily="18" charset="0"/>
            </a:endParaRPr>
          </a:p>
          <a:p>
            <a:r>
              <a:rPr lang="en-US" altLang="en-US" sz="2000" b="1" dirty="0">
                <a:latin typeface="Times New Roman" panose="02020603050405020304" pitchFamily="18" charset="0"/>
                <a:cs typeface="Times New Roman" panose="02020603050405020304" pitchFamily="18" charset="0"/>
              </a:rPr>
              <a:t>Presented at: </a:t>
            </a:r>
          </a:p>
          <a:p>
            <a:r>
              <a:rPr lang="en-US" altLang="en-US" sz="2000" dirty="0">
                <a:latin typeface="Times New Roman" panose="02020603050405020304" pitchFamily="18" charset="0"/>
                <a:cs typeface="Times New Roman" panose="02020603050405020304" pitchFamily="18" charset="0"/>
              </a:rPr>
              <a:t>Mid-Atlantic Association of Colleges of Business Administration (MAACBA) 2016 Annual Conference</a:t>
            </a:r>
          </a:p>
          <a:p>
            <a:r>
              <a:rPr lang="en-US" altLang="en-US" sz="2000" dirty="0">
                <a:latin typeface="Times New Roman" panose="02020603050405020304" pitchFamily="18" charset="0"/>
                <a:cs typeface="Times New Roman" panose="02020603050405020304" pitchFamily="18" charset="0"/>
              </a:rPr>
              <a:t>New York, NY</a:t>
            </a:r>
          </a:p>
          <a:p>
            <a:r>
              <a:rPr lang="en-US" altLang="en-US" sz="2000" dirty="0">
                <a:latin typeface="Times New Roman" panose="02020603050405020304" pitchFamily="18" charset="0"/>
                <a:cs typeface="Times New Roman" panose="02020603050405020304" pitchFamily="18" charset="0"/>
              </a:rPr>
              <a:t>October 28, 2016</a:t>
            </a:r>
            <a:endParaRPr lang="en-US" sz="20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667000" y="2200400"/>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8068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0"/>
            <a:ext cx="9067800" cy="1660359"/>
          </a:xfrm>
        </p:spPr>
        <p:txBody>
          <a:bodyPr>
            <a:normAutofit/>
          </a:bodyPr>
          <a:lstStyle/>
          <a:p>
            <a:r>
              <a:rPr lang="en-US" altLang="en-US" sz="4000" b="1" dirty="0">
                <a:latin typeface="Arial" panose="020B0604020202020204" pitchFamily="34" charset="0"/>
                <a:cs typeface="Arial" panose="020B0604020202020204" pitchFamily="34" charset="0"/>
              </a:rPr>
              <a:t>Student Selectivity</a:t>
            </a:r>
            <a:endParaRPr lang="en-US" sz="3600"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04800" y="1675639"/>
            <a:ext cx="8610600" cy="4136517"/>
          </a:xfrm>
          <a:prstGeom prst="rect">
            <a:avLst/>
          </a:prstGeom>
        </p:spPr>
        <p:txBody>
          <a:bodyPr wrap="square">
            <a:spAutoFit/>
          </a:bodyPr>
          <a:lstStyle/>
          <a:p>
            <a:pPr marL="457200" indent="-457200" eaLnBrk="1" hangingPunct="1">
              <a:lnSpc>
                <a:spcPct val="90000"/>
              </a:lnSpc>
              <a:buFont typeface="Arial" panose="020B0604020202020204" pitchFamily="34" charset="0"/>
              <a:buChar char="•"/>
              <a:defRPr/>
            </a:pPr>
            <a:r>
              <a:rPr lang="en-US" altLang="en-US" dirty="0"/>
              <a:t>There are three factors involved in the MBA  student selectivity section of the ranking model.  </a:t>
            </a:r>
          </a:p>
          <a:p>
            <a:pPr marL="800100" lvl="1" indent="-342900" eaLnBrk="1" hangingPunct="1">
              <a:lnSpc>
                <a:spcPct val="90000"/>
              </a:lnSpc>
              <a:buFont typeface="+mj-lt"/>
              <a:buAutoNum type="arabicPeriod"/>
              <a:defRPr/>
            </a:pPr>
            <a:r>
              <a:rPr lang="en-US" altLang="en-US" sz="2000" dirty="0" smtClean="0"/>
              <a:t>Mean </a:t>
            </a:r>
            <a:r>
              <a:rPr lang="en-US" altLang="en-US" sz="2000" dirty="0"/>
              <a:t>GMAT and GRE scores (0.1625): This is the average Graduate Management Admission Test score and average GRE quantitative and verbal scores of full-time MBA students entering in fall 2015. We use both GMAT and GRE scores in the ranking model for MBA programs that reported both scores. Using the GRE scores allows us to take into account the admissions test scores of the entire entering full-time MBA class.</a:t>
            </a:r>
          </a:p>
          <a:p>
            <a:pPr marL="800100" lvl="1" indent="-342900" eaLnBrk="1" hangingPunct="1">
              <a:lnSpc>
                <a:spcPct val="90000"/>
              </a:lnSpc>
              <a:buFont typeface="+mj-lt"/>
              <a:buAutoNum type="arabicPeriod"/>
              <a:defRPr/>
            </a:pPr>
            <a:r>
              <a:rPr lang="en-US" altLang="en-US" sz="2000" dirty="0"/>
              <a:t>The average undergraduate GPA of entering full-time students (a total weight of .075).</a:t>
            </a:r>
          </a:p>
          <a:p>
            <a:pPr marL="800100" lvl="1" indent="-342900" eaLnBrk="1" hangingPunct="1">
              <a:lnSpc>
                <a:spcPct val="90000"/>
              </a:lnSpc>
              <a:buFont typeface="+mj-lt"/>
              <a:buAutoNum type="arabicPeriod"/>
              <a:defRPr/>
            </a:pPr>
            <a:r>
              <a:rPr lang="en-US" altLang="en-US" sz="2000" dirty="0"/>
              <a:t>The acceptance rate of the full-time program (a total weight of .0125).  The additive inverse of the acceptance rate is used in the ranking calculations.</a:t>
            </a:r>
          </a:p>
          <a:p>
            <a:pPr marL="457200" indent="-457200" eaLnBrk="1" hangingPunct="1">
              <a:lnSpc>
                <a:spcPct val="90000"/>
              </a:lnSpc>
              <a:buFont typeface="Arial" panose="020B0604020202020204" pitchFamily="34" charset="0"/>
              <a:buChar char="•"/>
              <a:defRPr/>
            </a:pPr>
            <a:r>
              <a:rPr lang="en-US" altLang="en-US" dirty="0"/>
              <a:t>All data are from fall 2015 entering class.</a:t>
            </a:r>
          </a:p>
        </p:txBody>
      </p:sp>
    </p:spTree>
    <p:extLst>
      <p:ext uri="{BB962C8B-B14F-4D97-AF65-F5344CB8AC3E}">
        <p14:creationId xmlns:p14="http://schemas.microsoft.com/office/powerpoint/2010/main" val="3349449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4000" b="1" dirty="0">
                <a:latin typeface="Arial" panose="020B0604020202020204" pitchFamily="34" charset="0"/>
                <a:cs typeface="Arial" panose="020B0604020202020204" pitchFamily="34" charset="0"/>
              </a:rPr>
              <a:t>Placement Success</a:t>
            </a:r>
            <a:endParaRPr lang="en-US" sz="3600"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599" y="1783539"/>
            <a:ext cx="8592551" cy="4358116"/>
          </a:xfrm>
          <a:prstGeom prst="rect">
            <a:avLst/>
          </a:prstGeom>
        </p:spPr>
        <p:txBody>
          <a:bodyPr wrap="square">
            <a:spAutoFit/>
          </a:bodyPr>
          <a:lstStyle/>
          <a:p>
            <a:pPr marL="342900" indent="-342900" eaLnBrk="1" hangingPunct="1">
              <a:lnSpc>
                <a:spcPct val="90000"/>
              </a:lnSpc>
              <a:buFont typeface="Arial" panose="020B0604020202020204" pitchFamily="34" charset="0"/>
              <a:buChar char="•"/>
            </a:pPr>
            <a:r>
              <a:rPr lang="en-US" altLang="en-US" sz="2000" dirty="0"/>
              <a:t>The three factors involved in the placement success of the model:</a:t>
            </a:r>
          </a:p>
          <a:p>
            <a:pPr marL="800100" lvl="1" indent="-342900" eaLnBrk="1" hangingPunct="1">
              <a:lnSpc>
                <a:spcPct val="90000"/>
              </a:lnSpc>
              <a:buFont typeface="Arial" panose="020B0604020202020204" pitchFamily="34" charset="0"/>
              <a:buChar char="•"/>
            </a:pPr>
            <a:r>
              <a:rPr lang="en-US" altLang="en-US" sz="1800" dirty="0"/>
              <a:t>The percent of full-time program graduates employed at graduation (a total weight of .07).</a:t>
            </a:r>
          </a:p>
          <a:p>
            <a:pPr marL="800100" lvl="1" indent="-342900" eaLnBrk="1" hangingPunct="1">
              <a:lnSpc>
                <a:spcPct val="90000"/>
              </a:lnSpc>
              <a:buFont typeface="Arial" panose="020B0604020202020204" pitchFamily="34" charset="0"/>
              <a:buChar char="•"/>
            </a:pPr>
            <a:r>
              <a:rPr lang="en-US" altLang="en-US" sz="1800" dirty="0"/>
              <a:t>The percent of full-time program graduates employed 3 months after graduation (a total weight of .14).</a:t>
            </a:r>
          </a:p>
          <a:p>
            <a:pPr marL="800100" lvl="1" indent="-342900" eaLnBrk="1" hangingPunct="1">
              <a:lnSpc>
                <a:spcPct val="90000"/>
              </a:lnSpc>
              <a:buFont typeface="Arial" panose="020B0604020202020204" pitchFamily="34" charset="0"/>
              <a:buChar char="•"/>
            </a:pPr>
            <a:r>
              <a:rPr lang="en-US" altLang="en-US" sz="1800" dirty="0"/>
              <a:t>The mean starting salary and bonus of full-time program graduates (a total weight of .14).</a:t>
            </a:r>
          </a:p>
          <a:p>
            <a:pPr marL="342900" indent="-342900" eaLnBrk="1" hangingPunct="1">
              <a:lnSpc>
                <a:spcPct val="90000"/>
              </a:lnSpc>
              <a:buFont typeface="Arial" panose="020B0604020202020204" pitchFamily="34" charset="0"/>
              <a:buChar char="•"/>
            </a:pPr>
            <a:r>
              <a:rPr lang="en-US" altLang="en-US" sz="2000" dirty="0"/>
              <a:t>All data is based on the 2015 graduating class.</a:t>
            </a:r>
          </a:p>
          <a:p>
            <a:pPr marL="342900" indent="-342900" eaLnBrk="1" hangingPunct="1">
              <a:lnSpc>
                <a:spcPct val="90000"/>
              </a:lnSpc>
              <a:buFont typeface="Arial" panose="020B0604020202020204" pitchFamily="34" charset="0"/>
              <a:buChar char="•"/>
            </a:pPr>
            <a:r>
              <a:rPr lang="en-US" altLang="en-US" sz="2000" dirty="0"/>
              <a:t> Employment rates are based off of those graduates known to be seeking jobs. </a:t>
            </a:r>
          </a:p>
          <a:p>
            <a:pPr marL="342900" indent="-342900" eaLnBrk="1" hangingPunct="1">
              <a:lnSpc>
                <a:spcPct val="90000"/>
              </a:lnSpc>
              <a:buFont typeface="Arial" panose="020B0604020202020204" pitchFamily="34" charset="0"/>
              <a:buChar char="•"/>
            </a:pPr>
            <a:r>
              <a:rPr lang="en-US" altLang="en-US" sz="2000" dirty="0"/>
              <a:t>Salary figures are based on the number of graduates who reported data. The mean signing bonus is weighted by the proportion of those graduates who reported a bonus, because not everyone who reported a base salary figure reported a signing bonus.  </a:t>
            </a:r>
          </a:p>
          <a:p>
            <a:pPr marL="342900" indent="-342900" eaLnBrk="1" hangingPunct="1">
              <a:lnSpc>
                <a:spcPct val="90000"/>
              </a:lnSpc>
              <a:buFont typeface="Arial" panose="020B0604020202020204" pitchFamily="34" charset="0"/>
              <a:buChar char="•"/>
            </a:pPr>
            <a:r>
              <a:rPr lang="en-US" altLang="en-US" sz="2000" dirty="0"/>
              <a:t>U.S. News has also fully adopted the MBA Career Services and Employer Alliance (MBA CSEA) definitions and standards for schools to report their placement data. </a:t>
            </a:r>
          </a:p>
        </p:txBody>
      </p:sp>
    </p:spTree>
    <p:extLst>
      <p:ext uri="{BB962C8B-B14F-4D97-AF65-F5344CB8AC3E}">
        <p14:creationId xmlns:p14="http://schemas.microsoft.com/office/powerpoint/2010/main" val="111564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FT-MBA Methodology</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Key Details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10550" y="1828800"/>
            <a:ext cx="8763000" cy="3785652"/>
          </a:xfrm>
          <a:prstGeom prst="rect">
            <a:avLst/>
          </a:prstGeom>
        </p:spPr>
        <p:txBody>
          <a:bodyPr wrap="square">
            <a:spAutoFit/>
          </a:bodyPr>
          <a:lstStyle/>
          <a:p>
            <a:pPr marL="571500" indent="-571500" eaLnBrk="1" hangingPunct="1">
              <a:buFont typeface="Arial" panose="020B0604020202020204" pitchFamily="34" charset="0"/>
              <a:buChar char="•"/>
            </a:pPr>
            <a:r>
              <a:rPr lang="en-US" altLang="en-US" dirty="0"/>
              <a:t>In order to be ranked, a full-time M.B.A. program had to have 20 or more graduates who were seeking employment in 2015. </a:t>
            </a:r>
          </a:p>
          <a:p>
            <a:pPr marL="571500" indent="-571500" eaLnBrk="1" hangingPunct="1">
              <a:buFont typeface="Arial" panose="020B0604020202020204" pitchFamily="34" charset="0"/>
              <a:buChar char="•"/>
            </a:pPr>
            <a:r>
              <a:rPr lang="en-US" altLang="en-US" dirty="0"/>
              <a:t>For a school to have its employment data considered in the ranking model, at least 50 percent of its 2015 full-time M.B.A. graduates needed to be seeking work.  </a:t>
            </a:r>
          </a:p>
          <a:p>
            <a:pPr marL="571500" indent="-571500" eaLnBrk="1" hangingPunct="1">
              <a:buFont typeface="Arial" panose="020B0604020202020204" pitchFamily="34" charset="0"/>
              <a:buChar char="•"/>
            </a:pPr>
            <a:r>
              <a:rPr lang="en-US" altLang="en-US" dirty="0"/>
              <a:t> If either or both of these two conditions aren’t met, then that M.B.A. program is excluded from the rankings and listed as “Unranked.”</a:t>
            </a:r>
          </a:p>
          <a:p>
            <a:pPr marL="571500" indent="-571500" eaLnBrk="1" hangingPunct="1">
              <a:buFont typeface="Arial" panose="020B0604020202020204" pitchFamily="34" charset="0"/>
              <a:buChar char="•"/>
            </a:pPr>
            <a:r>
              <a:rPr lang="en-US" altLang="en-US" dirty="0"/>
              <a:t>Seeking employment is an MBA CSEA reporting standard/concept</a:t>
            </a:r>
          </a:p>
        </p:txBody>
      </p:sp>
    </p:spTree>
    <p:extLst>
      <p:ext uri="{BB962C8B-B14F-4D97-AF65-F5344CB8AC3E}">
        <p14:creationId xmlns:p14="http://schemas.microsoft.com/office/powerpoint/2010/main" val="514591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0" y="-7620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Part-time MBA Ranking Methodology</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04800" y="1814004"/>
            <a:ext cx="8686800" cy="4358116"/>
          </a:xfrm>
          <a:prstGeom prst="rect">
            <a:avLst/>
          </a:prstGeom>
        </p:spPr>
        <p:txBody>
          <a:bodyPr wrap="square">
            <a:spAutoFit/>
          </a:bodyPr>
          <a:lstStyle/>
          <a:p>
            <a:pPr marL="0" indent="0" eaLnBrk="1" hangingPunct="1">
              <a:lnSpc>
                <a:spcPct val="90000"/>
              </a:lnSpc>
              <a:buFont typeface="Wingdings" panose="05000000000000000000" pitchFamily="2" charset="2"/>
              <a:buNone/>
              <a:defRPr/>
            </a:pPr>
            <a:r>
              <a:rPr lang="en-US" altLang="en-US" sz="2800" dirty="0"/>
              <a:t>U.S. News's part-time M.B.A. ranking are based on five </a:t>
            </a:r>
            <a:r>
              <a:rPr lang="en-US" altLang="en-US" sz="2800" dirty="0" smtClean="0"/>
              <a:t>factors: </a:t>
            </a:r>
          </a:p>
          <a:p>
            <a:pPr marL="0" indent="0" eaLnBrk="1" hangingPunct="1">
              <a:lnSpc>
                <a:spcPct val="90000"/>
              </a:lnSpc>
              <a:buFont typeface="Wingdings" panose="05000000000000000000" pitchFamily="2" charset="2"/>
              <a:buNone/>
              <a:defRPr/>
            </a:pPr>
            <a:endParaRPr lang="en-US" altLang="en-US" sz="2800" dirty="0" smtClean="0"/>
          </a:p>
          <a:p>
            <a:pPr marL="514350" indent="-514350" eaLnBrk="1" hangingPunct="1">
              <a:lnSpc>
                <a:spcPct val="90000"/>
              </a:lnSpc>
              <a:buFont typeface="Wingdings" panose="05000000000000000000" pitchFamily="2" charset="2"/>
              <a:buAutoNum type="arabicPeriod"/>
              <a:defRPr/>
            </a:pPr>
            <a:r>
              <a:rPr lang="en-US" altLang="en-US" sz="2800" dirty="0" smtClean="0"/>
              <a:t>Average </a:t>
            </a:r>
            <a:r>
              <a:rPr lang="en-US" altLang="en-US" sz="2800" dirty="0"/>
              <a:t>peer assessment score (50 percent of the school's overall score</a:t>
            </a:r>
            <a:r>
              <a:rPr lang="en-US" altLang="en-US" sz="2800" dirty="0" smtClean="0"/>
              <a:t>)</a:t>
            </a:r>
          </a:p>
          <a:p>
            <a:pPr eaLnBrk="1" hangingPunct="1">
              <a:lnSpc>
                <a:spcPct val="90000"/>
              </a:lnSpc>
              <a:defRPr/>
            </a:pPr>
            <a:endParaRPr lang="en-US" altLang="en-US" sz="2800" dirty="0"/>
          </a:p>
          <a:p>
            <a:pPr marL="0" indent="0" eaLnBrk="1" hangingPunct="1">
              <a:lnSpc>
                <a:spcPct val="90000"/>
              </a:lnSpc>
              <a:buFont typeface="Wingdings" panose="05000000000000000000" pitchFamily="2" charset="2"/>
              <a:buNone/>
              <a:defRPr/>
            </a:pPr>
            <a:r>
              <a:rPr lang="en-US" altLang="en-US" sz="2800" dirty="0" smtClean="0"/>
              <a:t>2</a:t>
            </a:r>
            <a:r>
              <a:rPr lang="en-US" altLang="en-US" sz="2800" dirty="0"/>
              <a:t>. Average GMAT score and average GRE quantitative and verbal scores of part-time MBA students entering in fall 2015 (15 percent). We use both GMAT and GRE scores if PT-MBA reports both, allows us to take into account the admissions test scores of the entire entering class.</a:t>
            </a:r>
          </a:p>
        </p:txBody>
      </p:sp>
    </p:spTree>
    <p:extLst>
      <p:ext uri="{BB962C8B-B14F-4D97-AF65-F5344CB8AC3E}">
        <p14:creationId xmlns:p14="http://schemas.microsoft.com/office/powerpoint/2010/main" val="872313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30892"/>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Part-time MBA Ranking </a:t>
            </a:r>
            <a:r>
              <a:rPr lang="en-US" altLang="en-US" sz="3200" b="1" dirty="0" smtClean="0">
                <a:latin typeface="Arial" panose="020B0604020202020204" pitchFamily="34" charset="0"/>
                <a:cs typeface="Arial" panose="020B0604020202020204" pitchFamily="34" charset="0"/>
              </a:rPr>
              <a:t>Methodology (cont.)</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04799" y="1728139"/>
            <a:ext cx="8516351" cy="4745915"/>
          </a:xfrm>
          <a:prstGeom prst="rect">
            <a:avLst/>
          </a:prstGeom>
        </p:spPr>
        <p:txBody>
          <a:bodyPr wrap="square">
            <a:spAutoFit/>
          </a:bodyPr>
          <a:lstStyle/>
          <a:p>
            <a:pPr marL="0" indent="0" eaLnBrk="1" hangingPunct="1">
              <a:lnSpc>
                <a:spcPct val="90000"/>
              </a:lnSpc>
              <a:buFont typeface="Wingdings" panose="05000000000000000000" pitchFamily="2" charset="2"/>
              <a:buNone/>
              <a:defRPr/>
            </a:pPr>
            <a:r>
              <a:rPr lang="en-US" altLang="en-US" sz="2800" dirty="0"/>
              <a:t>3. Average undergraduate GPA of part-time MBA students entering in fall 2015 (5 percent</a:t>
            </a:r>
            <a:r>
              <a:rPr lang="en-US" altLang="en-US" sz="2800" dirty="0" smtClean="0"/>
              <a:t>)</a:t>
            </a:r>
          </a:p>
          <a:p>
            <a:pPr marL="0" indent="0" eaLnBrk="1" hangingPunct="1">
              <a:lnSpc>
                <a:spcPct val="90000"/>
              </a:lnSpc>
              <a:buFont typeface="Wingdings" panose="05000000000000000000" pitchFamily="2" charset="2"/>
              <a:buNone/>
              <a:defRPr/>
            </a:pPr>
            <a:endParaRPr lang="en-US" altLang="en-US" sz="2800" dirty="0"/>
          </a:p>
          <a:p>
            <a:pPr marL="0" indent="0" eaLnBrk="1" hangingPunct="1">
              <a:lnSpc>
                <a:spcPct val="90000"/>
              </a:lnSpc>
              <a:buFont typeface="Wingdings" panose="05000000000000000000" pitchFamily="2" charset="2"/>
              <a:buNone/>
              <a:defRPr/>
            </a:pPr>
            <a:r>
              <a:rPr lang="en-US" altLang="en-US" sz="2800" dirty="0" smtClean="0"/>
              <a:t>4</a:t>
            </a:r>
            <a:r>
              <a:rPr lang="en-US" altLang="en-US" sz="2800" dirty="0"/>
              <a:t>. Post-undergraduate degree work experience of part-time MBA students entering in fall 2015 (15 percent). More work experience (average number of months) scores higher in  PT-MBA rankings</a:t>
            </a:r>
            <a:r>
              <a:rPr lang="en-US" altLang="en-US" sz="2800" dirty="0" smtClean="0"/>
              <a:t>.</a:t>
            </a:r>
          </a:p>
          <a:p>
            <a:pPr marL="0" indent="0" eaLnBrk="1" hangingPunct="1">
              <a:lnSpc>
                <a:spcPct val="90000"/>
              </a:lnSpc>
              <a:buFont typeface="Wingdings" panose="05000000000000000000" pitchFamily="2" charset="2"/>
              <a:buNone/>
              <a:defRPr/>
            </a:pPr>
            <a:r>
              <a:rPr lang="en-US" altLang="en-US" sz="2800" dirty="0" smtClean="0"/>
              <a:t> </a:t>
            </a:r>
            <a:endParaRPr lang="en-US" altLang="en-US" sz="2800" dirty="0"/>
          </a:p>
          <a:p>
            <a:pPr marL="0" indent="0" eaLnBrk="1" hangingPunct="1">
              <a:lnSpc>
                <a:spcPct val="90000"/>
              </a:lnSpc>
              <a:buFont typeface="Wingdings" panose="05000000000000000000" pitchFamily="2" charset="2"/>
              <a:buNone/>
              <a:defRPr/>
            </a:pPr>
            <a:r>
              <a:rPr lang="en-US" altLang="en-US" sz="2800" dirty="0" smtClean="0"/>
              <a:t>5</a:t>
            </a:r>
            <a:r>
              <a:rPr lang="en-US" altLang="en-US" sz="2800" dirty="0"/>
              <a:t>. The percentage of the business school's fall 2015 total MBA enrollment that is part time (15 percent). Larger  percentage of total MBA enrollment that is PT, scores higher in the PT-MBA rankings. </a:t>
            </a:r>
          </a:p>
        </p:txBody>
      </p:sp>
    </p:spTree>
    <p:extLst>
      <p:ext uri="{BB962C8B-B14F-4D97-AF65-F5344CB8AC3E}">
        <p14:creationId xmlns:p14="http://schemas.microsoft.com/office/powerpoint/2010/main" val="1367132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7620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Part-time MBA Ranking Methodology</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7" y="1872409"/>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600" y="1700440"/>
            <a:ext cx="8458200" cy="4081117"/>
          </a:xfrm>
          <a:prstGeom prst="rect">
            <a:avLst/>
          </a:prstGeom>
        </p:spPr>
        <p:txBody>
          <a:bodyPr wrap="square">
            <a:spAutoFit/>
          </a:bodyPr>
          <a:lstStyle/>
          <a:p>
            <a:pPr marL="0" indent="0" eaLnBrk="1" hangingPunct="1">
              <a:lnSpc>
                <a:spcPct val="90000"/>
              </a:lnSpc>
              <a:buFont typeface="Wingdings" panose="05000000000000000000" pitchFamily="2" charset="2"/>
              <a:buNone/>
              <a:defRPr/>
            </a:pPr>
            <a:r>
              <a:rPr lang="en-US" altLang="en-US" dirty="0"/>
              <a:t>U.S. News's part-time M.B.A. ranking-more details behind the rankings</a:t>
            </a:r>
            <a:r>
              <a:rPr lang="en-US" altLang="en-US" sz="2000" dirty="0"/>
              <a:t>.  </a:t>
            </a:r>
          </a:p>
          <a:p>
            <a:pPr marL="609600" indent="-609600" eaLnBrk="1" hangingPunct="1">
              <a:lnSpc>
                <a:spcPct val="90000"/>
              </a:lnSpc>
              <a:buFont typeface="Arial" panose="020B0604020202020204" pitchFamily="34" charset="0"/>
              <a:buChar char="•"/>
              <a:defRPr/>
            </a:pPr>
            <a:r>
              <a:rPr lang="en-US" altLang="en-US" sz="2000" dirty="0"/>
              <a:t>The average peer assessment score is based on surveys from fall 2015 and fall 2014 that asked business school deans and MBA program directors at part-time MBA programs to rate the other part-time programs on a scale from marginal (1) to outstanding (5). Those two years of peer assessment survey results were averaged to calculate a program's score. Forty-four percent of those surveyed in 2015 responded.   </a:t>
            </a:r>
          </a:p>
          <a:p>
            <a:pPr marL="609600" indent="-609600" eaLnBrk="1" hangingPunct="1">
              <a:lnSpc>
                <a:spcPct val="90000"/>
              </a:lnSpc>
              <a:buFont typeface="Arial" panose="020B0604020202020204" pitchFamily="34" charset="0"/>
              <a:buChar char="•"/>
              <a:defRPr/>
            </a:pPr>
            <a:r>
              <a:rPr lang="en-US" altLang="en-US" sz="2000" dirty="0"/>
              <a:t>To be eligible for the part-time MBA ranking, a program needed to be accredited by the Association to Advance Collegiate Schools of Business International and have at least 20 students enrolled part time in fall 2015</a:t>
            </a:r>
          </a:p>
          <a:p>
            <a:pPr marL="609600" indent="-609600" eaLnBrk="1" hangingPunct="1">
              <a:lnSpc>
                <a:spcPct val="90000"/>
              </a:lnSpc>
              <a:buFont typeface="Arial" panose="020B0604020202020204" pitchFamily="34" charset="0"/>
              <a:buChar char="•"/>
              <a:defRPr/>
            </a:pPr>
            <a:r>
              <a:rPr lang="en-US" altLang="en-US" sz="2000" dirty="0"/>
              <a:t>The rankings: 296 of the nation's 344 part-time MBA programs met those criteria. 296 PT-MBA programs were ranked in latest rankings published March 2016. </a:t>
            </a:r>
          </a:p>
        </p:txBody>
      </p:sp>
    </p:spTree>
    <p:extLst>
      <p:ext uri="{BB962C8B-B14F-4D97-AF65-F5344CB8AC3E}">
        <p14:creationId xmlns:p14="http://schemas.microsoft.com/office/powerpoint/2010/main" val="294319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Methodology for U.S. News Undergraduate Business Rankings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7"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52400" y="1767880"/>
            <a:ext cx="8839200" cy="4081117"/>
          </a:xfrm>
          <a:prstGeom prst="rect">
            <a:avLst/>
          </a:prstGeom>
        </p:spPr>
        <p:txBody>
          <a:bodyPr wrap="square">
            <a:spAutoFit/>
          </a:bodyPr>
          <a:lstStyle/>
          <a:p>
            <a:pPr marL="457200" indent="-457200" eaLnBrk="1" hangingPunct="1">
              <a:lnSpc>
                <a:spcPct val="90000"/>
              </a:lnSpc>
              <a:buFont typeface="Arial" panose="020B0604020202020204" pitchFamily="34" charset="0"/>
              <a:buChar char="•"/>
              <a:defRPr/>
            </a:pPr>
            <a:r>
              <a:rPr lang="en-US" altLang="en-US" dirty="0"/>
              <a:t>Rankings of undergraduate business schools and specialties are based solely on the peer assessment surveys sent to business school academics. </a:t>
            </a:r>
          </a:p>
          <a:p>
            <a:pPr marL="457200" indent="-457200" eaLnBrk="1" hangingPunct="1">
              <a:lnSpc>
                <a:spcPct val="90000"/>
              </a:lnSpc>
              <a:buFont typeface="Arial" panose="020B0604020202020204" pitchFamily="34" charset="0"/>
              <a:buChar char="•"/>
              <a:defRPr/>
            </a:pPr>
            <a:r>
              <a:rPr lang="en-US" altLang="en-US" dirty="0"/>
              <a:t>Each AACSB accredited undergraduate program was sent two surveys. In September 2016 (latest rankings) there were 488 programs ranked. </a:t>
            </a:r>
          </a:p>
          <a:p>
            <a:pPr marL="457200" indent="-457200" eaLnBrk="1" hangingPunct="1">
              <a:lnSpc>
                <a:spcPct val="90000"/>
              </a:lnSpc>
              <a:buFont typeface="Arial" panose="020B0604020202020204" pitchFamily="34" charset="0"/>
              <a:buChar char="•"/>
              <a:defRPr/>
            </a:pPr>
            <a:r>
              <a:rPr lang="en-US" altLang="en-US" dirty="0"/>
              <a:t>Questionnaires are sent to annually to B-school dean and dean of undergrad academic affairs for undergrad biz.</a:t>
            </a:r>
          </a:p>
          <a:p>
            <a:pPr marL="457200" indent="-457200" eaLnBrk="1" hangingPunct="1">
              <a:lnSpc>
                <a:spcPct val="90000"/>
              </a:lnSpc>
              <a:buFont typeface="Arial" panose="020B0604020202020204" pitchFamily="34" charset="0"/>
              <a:buChar char="•"/>
              <a:defRPr/>
            </a:pPr>
            <a:r>
              <a:rPr lang="en-US" altLang="en-US" dirty="0"/>
              <a:t>This means that each b-school got two votes. U.S. News hopes that both b-school surveys are returned.   </a:t>
            </a:r>
          </a:p>
          <a:p>
            <a:pPr marL="457200" indent="-457200" eaLnBrk="1" hangingPunct="1">
              <a:lnSpc>
                <a:spcPct val="90000"/>
              </a:lnSpc>
              <a:buFont typeface="Arial" panose="020B0604020202020204" pitchFamily="34" charset="0"/>
              <a:buChar char="•"/>
              <a:defRPr/>
            </a:pPr>
            <a:r>
              <a:rPr lang="en-US" altLang="en-US" dirty="0"/>
              <a:t>Latest undergrad b-school rankings were published September 2016. </a:t>
            </a:r>
          </a:p>
        </p:txBody>
      </p:sp>
    </p:spTree>
    <p:extLst>
      <p:ext uri="{BB962C8B-B14F-4D97-AF65-F5344CB8AC3E}">
        <p14:creationId xmlns:p14="http://schemas.microsoft.com/office/powerpoint/2010/main" val="474597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Methodology for U.S. News Undergraduate Business Rankings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7" y="1872032"/>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52400" y="1867913"/>
            <a:ext cx="8763000" cy="3748719"/>
          </a:xfrm>
          <a:prstGeom prst="rect">
            <a:avLst/>
          </a:prstGeom>
        </p:spPr>
        <p:txBody>
          <a:bodyPr wrap="square">
            <a:spAutoFit/>
          </a:bodyPr>
          <a:lstStyle/>
          <a:p>
            <a:pPr marL="571500" indent="-571500" eaLnBrk="1" hangingPunct="1">
              <a:lnSpc>
                <a:spcPct val="90000"/>
              </a:lnSpc>
              <a:buFont typeface="Arial" panose="020B0604020202020204" pitchFamily="34" charset="0"/>
              <a:buChar char="•"/>
              <a:defRPr/>
            </a:pPr>
            <a:r>
              <a:rPr lang="en-US" altLang="en-US" dirty="0"/>
              <a:t>In 2016, 38 percent of those surveyed responded. </a:t>
            </a:r>
          </a:p>
          <a:p>
            <a:pPr marL="571500" indent="-571500" eaLnBrk="1" hangingPunct="1">
              <a:lnSpc>
                <a:spcPct val="90000"/>
              </a:lnSpc>
              <a:buFont typeface="Arial" panose="020B0604020202020204" pitchFamily="34" charset="0"/>
              <a:buChar char="•"/>
              <a:defRPr/>
            </a:pPr>
            <a:r>
              <a:rPr lang="en-US" altLang="en-US" dirty="0"/>
              <a:t>This year, for the second consecutive year, U.S. News used the two most recent years' responses rather than just the most recent year's to calculate the overall undergraduate business school rankings.</a:t>
            </a:r>
          </a:p>
          <a:p>
            <a:pPr marL="571500" indent="-571500" eaLnBrk="1" hangingPunct="1">
              <a:lnSpc>
                <a:spcPct val="90000"/>
              </a:lnSpc>
              <a:buFont typeface="Arial" panose="020B0604020202020204" pitchFamily="34" charset="0"/>
              <a:buChar char="•"/>
              <a:defRPr/>
            </a:pPr>
            <a:r>
              <a:rPr lang="en-US" altLang="en-US" dirty="0"/>
              <a:t>There are also rankings for 12-departments such as accounting, finance, marketing, international, etc.</a:t>
            </a:r>
          </a:p>
          <a:p>
            <a:pPr marL="571500" indent="-571500" eaLnBrk="1" hangingPunct="1">
              <a:lnSpc>
                <a:spcPct val="90000"/>
              </a:lnSpc>
              <a:buFont typeface="Arial" panose="020B0604020202020204" pitchFamily="34" charset="0"/>
              <a:buChar char="•"/>
              <a:defRPr/>
            </a:pPr>
            <a:r>
              <a:rPr lang="en-US" altLang="en-US" dirty="0"/>
              <a:t> A school or program had to receive seven or more nominations in a specific specialty (department) area to be listed. This means that schools ranked at the bottom of each specialty ranking have received at least seven nominations. </a:t>
            </a:r>
            <a:r>
              <a:rPr lang="en-US" altLang="en-US" sz="2000" dirty="0"/>
              <a:t>   </a:t>
            </a:r>
          </a:p>
        </p:txBody>
      </p:sp>
    </p:spTree>
    <p:extLst>
      <p:ext uri="{BB962C8B-B14F-4D97-AF65-F5344CB8AC3E}">
        <p14:creationId xmlns:p14="http://schemas.microsoft.com/office/powerpoint/2010/main" val="262916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Best Online Degree Programs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Key Concepts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7" y="1872032"/>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52400" y="1859675"/>
            <a:ext cx="8839200" cy="4154984"/>
          </a:xfrm>
          <a:prstGeom prst="rect">
            <a:avLst/>
          </a:prstGeom>
        </p:spPr>
        <p:txBody>
          <a:bodyPr wrap="square">
            <a:spAutoFit/>
          </a:bodyPr>
          <a:lstStyle/>
          <a:p>
            <a:pPr marL="571500" indent="-571500">
              <a:buFont typeface="Arial" panose="020B0604020202020204" pitchFamily="34" charset="0"/>
              <a:buChar char="•"/>
            </a:pPr>
            <a:r>
              <a:rPr lang="en-US" altLang="en-US" dirty="0"/>
              <a:t>Online = predominantly distance ed. degree granting programs (IPEDS). No MOOCS, hybrids. </a:t>
            </a:r>
          </a:p>
          <a:p>
            <a:pPr marL="571500" indent="-571500">
              <a:buFont typeface="Arial" panose="020B0604020202020204" pitchFamily="34" charset="0"/>
              <a:buChar char="•"/>
            </a:pPr>
            <a:r>
              <a:rPr lang="en-US" altLang="en-US" dirty="0"/>
              <a:t>Ranked 222 online MBA programs in January, 2016 -- 218 from public or not-for-profit private schools. </a:t>
            </a:r>
          </a:p>
          <a:p>
            <a:pPr marL="571500" indent="-571500">
              <a:buFont typeface="Arial" panose="020B0604020202020204" pitchFamily="34" charset="0"/>
              <a:buChar char="•"/>
            </a:pPr>
            <a:r>
              <a:rPr lang="en-US" altLang="en-US" dirty="0"/>
              <a:t>Separately ranked 123 online master’s in business programs (e.g. degrees in accounting, finance, project management, etc.) – 120 from public or not-for-profit private schools. </a:t>
            </a:r>
          </a:p>
          <a:p>
            <a:pPr marL="571500" indent="-571500">
              <a:buFont typeface="Arial" panose="020B0604020202020204" pitchFamily="34" charset="0"/>
              <a:buChar char="•"/>
            </a:pPr>
            <a:r>
              <a:rPr lang="en-US" altLang="en-US" dirty="0"/>
              <a:t>Institutions may be ranked in both areas. Report to U.S. News distinct program-level statistics for both. </a:t>
            </a:r>
          </a:p>
          <a:p>
            <a:pPr marL="571500" indent="-571500">
              <a:buFont typeface="Arial" panose="020B0604020202020204" pitchFamily="34" charset="0"/>
              <a:buChar char="•"/>
            </a:pPr>
            <a:r>
              <a:rPr lang="en-US" altLang="en-US" dirty="0"/>
              <a:t>AACSB accreditation not required (but beneficial). </a:t>
            </a:r>
          </a:p>
          <a:p>
            <a:pPr marL="571500" indent="-571500" eaLnBrk="1" hangingPunct="1">
              <a:buFont typeface="Arial" panose="020B0604020202020204" pitchFamily="34" charset="0"/>
              <a:buChar char="•"/>
            </a:pPr>
            <a:endParaRPr lang="en-US" altLang="en-US" dirty="0"/>
          </a:p>
        </p:txBody>
      </p:sp>
    </p:spTree>
    <p:extLst>
      <p:ext uri="{BB962C8B-B14F-4D97-AF65-F5344CB8AC3E}">
        <p14:creationId xmlns:p14="http://schemas.microsoft.com/office/powerpoint/2010/main" val="1380675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15240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Best Online MBA methodology</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7" y="1772414"/>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76200" y="1507959"/>
            <a:ext cx="8839200" cy="5016758"/>
          </a:xfrm>
          <a:prstGeom prst="rect">
            <a:avLst/>
          </a:prstGeom>
        </p:spPr>
        <p:txBody>
          <a:bodyPr wrap="square">
            <a:spAutoFit/>
          </a:bodyPr>
          <a:lstStyle/>
          <a:p>
            <a:pPr marL="571500" indent="-571500">
              <a:buFont typeface="Arial" panose="020B0604020202020204" pitchFamily="34" charset="0"/>
              <a:buChar char="•"/>
            </a:pPr>
            <a:r>
              <a:rPr lang="en-US" altLang="en-US" sz="2000" b="1" u="sng" dirty="0"/>
              <a:t>Student engagement (28%):</a:t>
            </a:r>
            <a:r>
              <a:rPr lang="en-US" altLang="en-US" sz="2000" b="1" dirty="0"/>
              <a:t> </a:t>
            </a:r>
            <a:r>
              <a:rPr lang="en-US" altLang="en-US" sz="2000" dirty="0"/>
              <a:t>A combination of course delivery best practices + program level accreditation (.112), three-year graduation rate (.084), one-year retention rates (.028), class size (.028) and time to degree deadline (.028).</a:t>
            </a:r>
          </a:p>
          <a:p>
            <a:pPr marL="571500" indent="-571500">
              <a:buFont typeface="Arial" panose="020B0604020202020204" pitchFamily="34" charset="0"/>
              <a:buChar char="•"/>
            </a:pPr>
            <a:r>
              <a:rPr lang="en-US" altLang="en-US" sz="2000" b="1" u="sng" dirty="0"/>
              <a:t>Admissions selectivity (25%):</a:t>
            </a:r>
            <a:r>
              <a:rPr lang="en-US" altLang="en-US" sz="2000" b="1" dirty="0"/>
              <a:t> </a:t>
            </a:r>
            <a:r>
              <a:rPr lang="en-US" altLang="en-US" sz="2000" dirty="0"/>
              <a:t>A combination of GMAT/GRE scores (.1), undergraduate GPA (.05), acceptance rate (.05), prior academic and work experience (.05). </a:t>
            </a:r>
          </a:p>
          <a:p>
            <a:pPr marL="571500" indent="-571500">
              <a:buFont typeface="Arial" panose="020B0604020202020204" pitchFamily="34" charset="0"/>
              <a:buChar char="•"/>
            </a:pPr>
            <a:r>
              <a:rPr lang="en-US" altLang="en-US" sz="2000" dirty="0"/>
              <a:t> </a:t>
            </a:r>
            <a:r>
              <a:rPr lang="en-US" altLang="en-US" sz="2000" b="1" u="sng" dirty="0"/>
              <a:t>Peer reputation (25%):</a:t>
            </a:r>
            <a:r>
              <a:rPr lang="en-US" altLang="en-US" sz="2000" b="1" dirty="0"/>
              <a:t> </a:t>
            </a:r>
            <a:r>
              <a:rPr lang="en-US" altLang="en-US" sz="2000" dirty="0"/>
              <a:t>Rating of program quality on 1-5 scale by other schools with online MBA programs. </a:t>
            </a:r>
          </a:p>
          <a:p>
            <a:pPr marL="571500" indent="-571500">
              <a:buFont typeface="Arial" panose="020B0604020202020204" pitchFamily="34" charset="0"/>
              <a:buChar char="•"/>
            </a:pPr>
            <a:r>
              <a:rPr lang="en-US" altLang="en-US" sz="2000" b="1" u="sng" dirty="0"/>
              <a:t>Faculty credentials and training (11%):</a:t>
            </a:r>
            <a:r>
              <a:rPr lang="en-US" altLang="en-US" sz="2000" b="1" dirty="0"/>
              <a:t> </a:t>
            </a:r>
            <a:r>
              <a:rPr lang="en-US" altLang="en-US" sz="2000" dirty="0"/>
              <a:t>A combination of instructional faculty with terminal degrees (.044), preparedness to teach distance learners (.033), tenured/tenured-track faculty (.022) and technical staff available to faculty (.011). </a:t>
            </a:r>
          </a:p>
          <a:p>
            <a:pPr marL="571500" indent="-571500">
              <a:buFont typeface="Arial" panose="020B0604020202020204" pitchFamily="34" charset="0"/>
              <a:buChar char="•"/>
            </a:pPr>
            <a:r>
              <a:rPr lang="en-US" altLang="en-US" sz="2000" b="1" u="sng" dirty="0"/>
              <a:t>Student services and technology (11%):</a:t>
            </a:r>
            <a:r>
              <a:rPr lang="en-US" altLang="en-US" sz="2000" b="1" dirty="0"/>
              <a:t> </a:t>
            </a:r>
            <a:r>
              <a:rPr lang="en-US" altLang="en-US" sz="2000" dirty="0"/>
              <a:t>A combination of graduated indebtedness (.055), technological infrastructure (.0275) and support services made available remotely (.0275).  </a:t>
            </a:r>
            <a:r>
              <a:rPr lang="en-US" altLang="en-US" sz="2000" u="sng" dirty="0"/>
              <a:t>  </a:t>
            </a:r>
          </a:p>
          <a:p>
            <a:pPr marL="571500" indent="-571500" eaLnBrk="1" hangingPunct="1">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1145304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 U.S. News Best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Business School Rankings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820150" y="1993258"/>
            <a:ext cx="7942850" cy="3170099"/>
          </a:xfrm>
          <a:prstGeom prst="rect">
            <a:avLst/>
          </a:prstGeom>
        </p:spPr>
        <p:txBody>
          <a:bodyPr wrap="square">
            <a:spAutoFit/>
          </a:bodyPr>
          <a:lstStyle/>
          <a:p>
            <a:pPr marL="571500" indent="-571500" eaLnBrk="1" hangingPunct="1">
              <a:buFont typeface="Arial" panose="020B0604020202020204" pitchFamily="34" charset="0"/>
              <a:buChar char="•"/>
            </a:pPr>
            <a:r>
              <a:rPr lang="en-US" altLang="en-US" sz="4000" dirty="0"/>
              <a:t>Undergraduate Business</a:t>
            </a:r>
          </a:p>
          <a:p>
            <a:pPr marL="571500" indent="-571500" eaLnBrk="1" hangingPunct="1">
              <a:buFont typeface="Arial" panose="020B0604020202020204" pitchFamily="34" charset="0"/>
              <a:buChar char="•"/>
            </a:pPr>
            <a:r>
              <a:rPr lang="en-US" altLang="en-US" sz="4000" dirty="0"/>
              <a:t>MBA: Full-time and part-time</a:t>
            </a:r>
          </a:p>
          <a:p>
            <a:pPr marL="571500" indent="-571500" eaLnBrk="1" hangingPunct="1">
              <a:buFont typeface="Arial" panose="020B0604020202020204" pitchFamily="34" charset="0"/>
              <a:buChar char="•"/>
            </a:pPr>
            <a:r>
              <a:rPr lang="en-US" altLang="en-US" sz="4000" dirty="0"/>
              <a:t>Online Degree MBA programs</a:t>
            </a:r>
          </a:p>
          <a:p>
            <a:pPr marL="571500" indent="-571500" eaLnBrk="1" hangingPunct="1">
              <a:buFont typeface="Arial" panose="020B0604020202020204" pitchFamily="34" charset="0"/>
              <a:buChar char="•"/>
            </a:pPr>
            <a:r>
              <a:rPr lang="en-US" altLang="en-US" sz="4000" dirty="0"/>
              <a:t>Online Degree Graduate Business (non-MBA) programs</a:t>
            </a:r>
          </a:p>
        </p:txBody>
      </p:sp>
    </p:spTree>
    <p:extLst>
      <p:ext uri="{BB962C8B-B14F-4D97-AF65-F5344CB8AC3E}">
        <p14:creationId xmlns:p14="http://schemas.microsoft.com/office/powerpoint/2010/main" val="515171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Best Online Business (non-MBA) Methodology</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62951" y="1769076"/>
            <a:ext cx="8458199" cy="4216539"/>
          </a:xfrm>
          <a:prstGeom prst="rect">
            <a:avLst/>
          </a:prstGeom>
        </p:spPr>
        <p:txBody>
          <a:bodyPr wrap="square">
            <a:spAutoFit/>
          </a:bodyPr>
          <a:lstStyle/>
          <a:p>
            <a:pPr marL="342900" indent="-342900">
              <a:buFont typeface="Arial" panose="020B0604020202020204" pitchFamily="34" charset="0"/>
              <a:buChar char="•"/>
            </a:pPr>
            <a:r>
              <a:rPr lang="en-US" altLang="en-US" dirty="0"/>
              <a:t>Ranking factors identical to Online MBA ranking but different weights.</a:t>
            </a:r>
          </a:p>
          <a:p>
            <a:pPr marL="342900" indent="-342900">
              <a:buFont typeface="Arial" panose="020B0604020202020204" pitchFamily="34" charset="0"/>
              <a:buChar char="•"/>
            </a:pPr>
            <a:r>
              <a:rPr lang="en-US" altLang="en-US" dirty="0"/>
              <a:t>Less emphasis than online MBA on selectivity/reputation; more on remaining factors:  </a:t>
            </a:r>
          </a:p>
          <a:p>
            <a:pPr marL="800100" lvl="1" indent="-342900">
              <a:buFont typeface="Arial" panose="020B0604020202020204" pitchFamily="34" charset="0"/>
              <a:buChar char="•"/>
            </a:pPr>
            <a:r>
              <a:rPr lang="en-US" altLang="en-US" sz="2000" u="sng" dirty="0"/>
              <a:t>Student engagement (33%)</a:t>
            </a:r>
          </a:p>
          <a:p>
            <a:pPr marL="800100" lvl="1" indent="-342900">
              <a:buFont typeface="Arial" panose="020B0604020202020204" pitchFamily="34" charset="0"/>
              <a:buChar char="•"/>
            </a:pPr>
            <a:r>
              <a:rPr lang="en-US" altLang="en-US" sz="2000" u="sng" dirty="0"/>
              <a:t>Admissions selectivity (20%)</a:t>
            </a:r>
          </a:p>
          <a:p>
            <a:pPr marL="800100" lvl="1" indent="-342900">
              <a:buFont typeface="Arial" panose="020B0604020202020204" pitchFamily="34" charset="0"/>
              <a:buChar char="•"/>
            </a:pPr>
            <a:r>
              <a:rPr lang="en-US" altLang="en-US" sz="2000" u="sng" dirty="0"/>
              <a:t>Peer reputation (20%)</a:t>
            </a:r>
            <a:endParaRPr lang="en-US" altLang="en-US" sz="2000" dirty="0"/>
          </a:p>
          <a:p>
            <a:pPr marL="800100" lvl="1" indent="-342900">
              <a:buFont typeface="Arial" panose="020B0604020202020204" pitchFamily="34" charset="0"/>
              <a:buChar char="•"/>
            </a:pPr>
            <a:r>
              <a:rPr lang="en-US" altLang="en-US" sz="2000" u="sng" dirty="0"/>
              <a:t>Faculty credentials and training (13.5%)</a:t>
            </a:r>
          </a:p>
          <a:p>
            <a:pPr marL="800100" lvl="1" indent="-342900">
              <a:buFont typeface="Arial" panose="020B0604020202020204" pitchFamily="34" charset="0"/>
              <a:buChar char="•"/>
            </a:pPr>
            <a:r>
              <a:rPr lang="en-US" altLang="en-US" sz="2000" u="sng" dirty="0"/>
              <a:t>Student services and technology (13.5</a:t>
            </a:r>
            <a:r>
              <a:rPr lang="en-US" altLang="en-US" sz="2000" u="sng" dirty="0" smtClean="0"/>
              <a:t>%)</a:t>
            </a:r>
            <a:endParaRPr lang="en-US" altLang="en-US" b="1" dirty="0"/>
          </a:p>
          <a:p>
            <a:pPr marL="342900" indent="-342900">
              <a:buFont typeface="Arial" panose="020B0604020202020204" pitchFamily="34" charset="0"/>
              <a:buChar char="•"/>
            </a:pPr>
            <a:r>
              <a:rPr lang="en-US" altLang="en-US" dirty="0"/>
              <a:t>Peer reputation survey is administered to schools with other non-MBA online business programs, and is distinct from online MBA reputation survey.</a:t>
            </a:r>
            <a:endParaRPr lang="en-US" altLang="en-US" b="1" u="sng" dirty="0"/>
          </a:p>
        </p:txBody>
      </p:sp>
    </p:spTree>
    <p:extLst>
      <p:ext uri="{BB962C8B-B14F-4D97-AF65-F5344CB8AC3E}">
        <p14:creationId xmlns:p14="http://schemas.microsoft.com/office/powerpoint/2010/main" val="3075265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zh-CN" sz="3200" b="1" dirty="0">
                <a:latin typeface="Arial" panose="020B0604020202020204" pitchFamily="34" charset="0"/>
                <a:cs typeface="Arial" panose="020B0604020202020204" pitchFamily="34" charset="0"/>
              </a:rPr>
              <a:t> The U.S News </a:t>
            </a:r>
            <a:r>
              <a:rPr lang="en-US" altLang="zh-CN" sz="3200" b="1" dirty="0" smtClean="0">
                <a:latin typeface="Arial" panose="020B0604020202020204" pitchFamily="34" charset="0"/>
                <a:cs typeface="Arial" panose="020B0604020202020204" pitchFamily="34" charset="0"/>
              </a:rPr>
              <a:t>ranking </a:t>
            </a:r>
            <a:r>
              <a:rPr lang="en-US" altLang="zh-CN" sz="3200" b="1" dirty="0">
                <a:latin typeface="Arial" panose="020B0604020202020204" pitchFamily="34" charset="0"/>
                <a:cs typeface="Arial" panose="020B0604020202020204" pitchFamily="34" charset="0"/>
              </a:rPr>
              <a:t>experience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8151" y="1743167"/>
            <a:ext cx="8933449" cy="4031873"/>
          </a:xfrm>
          <a:prstGeom prst="rect">
            <a:avLst/>
          </a:prstGeom>
        </p:spPr>
        <p:txBody>
          <a:bodyPr wrap="square">
            <a:spAutoFit/>
          </a:bodyPr>
          <a:lstStyle/>
          <a:p>
            <a:pPr marL="571500" indent="-571500" eaLnBrk="1" hangingPunct="1">
              <a:buFont typeface="Arial" panose="020B0604020202020204" pitchFamily="34" charset="0"/>
              <a:buChar char="•"/>
            </a:pPr>
            <a:r>
              <a:rPr lang="en-US" altLang="en-US" sz="3200" dirty="0"/>
              <a:t>U.S. News provides many colleges and b-schools a great deal of free visibility from potential applicants from the U.S. and abroad.</a:t>
            </a:r>
          </a:p>
          <a:p>
            <a:pPr marL="571500" indent="-571500" eaLnBrk="1" hangingPunct="1">
              <a:buFont typeface="Arial" panose="020B0604020202020204" pitchFamily="34" charset="0"/>
              <a:buChar char="•"/>
            </a:pPr>
            <a:r>
              <a:rPr lang="en-US" altLang="en-US" sz="3200" dirty="0"/>
              <a:t>Why? Our Americas’ Best Colleges/Best Grad web site’s monthly traffic is typically around 30 million+ page views. </a:t>
            </a:r>
          </a:p>
          <a:p>
            <a:pPr marL="571500" indent="-571500" eaLnBrk="1" hangingPunct="1">
              <a:buFont typeface="Arial" panose="020B0604020202020204" pitchFamily="34" charset="0"/>
              <a:buChar char="•"/>
            </a:pPr>
            <a:r>
              <a:rPr lang="en-US" altLang="en-US" sz="3200" dirty="0"/>
              <a:t>U.S. News is on balance helping not hurting colleges and b-schools with all this free publicity.    </a:t>
            </a:r>
          </a:p>
        </p:txBody>
      </p:sp>
    </p:spTree>
    <p:extLst>
      <p:ext uri="{BB962C8B-B14F-4D97-AF65-F5344CB8AC3E}">
        <p14:creationId xmlns:p14="http://schemas.microsoft.com/office/powerpoint/2010/main" val="42022240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10756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U.S. News ranking experience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52400" y="1769076"/>
            <a:ext cx="8915400" cy="4031873"/>
          </a:xfrm>
          <a:prstGeom prst="rect">
            <a:avLst/>
          </a:prstGeom>
        </p:spPr>
        <p:txBody>
          <a:bodyPr wrap="square">
            <a:spAutoFit/>
          </a:bodyPr>
          <a:lstStyle/>
          <a:p>
            <a:pPr marL="571500" indent="-571500" eaLnBrk="1" hangingPunct="1">
              <a:buFont typeface="Arial" panose="020B0604020202020204" pitchFamily="34" charset="0"/>
              <a:buChar char="•"/>
            </a:pPr>
            <a:r>
              <a:rPr lang="en-US" altLang="en-US" sz="3200" dirty="0"/>
              <a:t>U.S. News rankings should be viewed as part of the growing U.S. higher education accountability movement.</a:t>
            </a:r>
          </a:p>
          <a:p>
            <a:pPr marL="571500" indent="-571500" eaLnBrk="1" hangingPunct="1">
              <a:buFont typeface="Arial" panose="020B0604020202020204" pitchFamily="34" charset="0"/>
              <a:buChar char="•"/>
            </a:pPr>
            <a:r>
              <a:rPr lang="en-US" altLang="en-US" sz="3200" dirty="0"/>
              <a:t>Universities and b-schools are increasingly being held accountable for their educational policies, funds expended, the level of student engagement, how much graduates learn and whether the get good jobs</a:t>
            </a:r>
          </a:p>
        </p:txBody>
      </p:sp>
    </p:spTree>
    <p:extLst>
      <p:ext uri="{BB962C8B-B14F-4D97-AF65-F5344CB8AC3E}">
        <p14:creationId xmlns:p14="http://schemas.microsoft.com/office/powerpoint/2010/main" val="50250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0" y="-7620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U.S. News ranking experience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8149" y="1584159"/>
            <a:ext cx="8763001" cy="4775153"/>
          </a:xfrm>
          <a:prstGeom prst="rect">
            <a:avLst/>
          </a:prstGeom>
        </p:spPr>
        <p:txBody>
          <a:bodyPr wrap="square">
            <a:spAutoFit/>
          </a:bodyPr>
          <a:lstStyle/>
          <a:p>
            <a:pPr marL="571500" indent="-571500" eaLnBrk="1" hangingPunct="1">
              <a:lnSpc>
                <a:spcPct val="90000"/>
              </a:lnSpc>
              <a:buFont typeface="Arial" panose="020B0604020202020204" pitchFamily="34" charset="0"/>
              <a:buChar char="•"/>
            </a:pPr>
            <a:r>
              <a:rPr lang="en-US" altLang="en-US" sz="3100" dirty="0">
                <a:cs typeface="Times New Roman" panose="02020603050405020304" pitchFamily="18" charset="0"/>
              </a:rPr>
              <a:t>This trend has meant that many prospective students and their parents have more and more been left to educate </a:t>
            </a:r>
            <a:r>
              <a:rPr lang="en-US" altLang="en-US" sz="3100" dirty="0" smtClean="0">
                <a:cs typeface="Times New Roman" panose="02020603050405020304" pitchFamily="18" charset="0"/>
              </a:rPr>
              <a:t>themselves </a:t>
            </a:r>
            <a:r>
              <a:rPr lang="en-US" altLang="en-US" sz="3100" dirty="0">
                <a:cs typeface="Times New Roman" panose="02020603050405020304" pitchFamily="18" charset="0"/>
              </a:rPr>
              <a:t>about colleges, MBA programs, undergrad b-schools and the college admission process.</a:t>
            </a:r>
          </a:p>
          <a:p>
            <a:pPr marL="571500" indent="-571500" eaLnBrk="1" hangingPunct="1">
              <a:lnSpc>
                <a:spcPct val="90000"/>
              </a:lnSpc>
              <a:buFont typeface="Arial" panose="020B0604020202020204" pitchFamily="34" charset="0"/>
              <a:buChar char="•"/>
            </a:pPr>
            <a:r>
              <a:rPr lang="en-US" altLang="en-US" sz="3100" dirty="0">
                <a:cs typeface="Times New Roman" panose="02020603050405020304" pitchFamily="18" charset="0"/>
              </a:rPr>
              <a:t>U.S. News has filled this information void and has become a trusted source of advice and planning that millions now use to help choose the right college and b-school.  </a:t>
            </a:r>
          </a:p>
          <a:p>
            <a:pPr eaLnBrk="1" hangingPunct="1">
              <a:lnSpc>
                <a:spcPct val="90000"/>
              </a:lnSpc>
            </a:pPr>
            <a:endParaRPr lang="en-US" altLang="en-US" sz="2800" dirty="0">
              <a:cs typeface="Times New Roman" panose="02020603050405020304" pitchFamily="18" charset="0"/>
            </a:endParaRPr>
          </a:p>
          <a:p>
            <a:pPr marL="571500" indent="-571500" eaLnBrk="1" hangingPunct="1">
              <a:buFont typeface="Arial" panose="020B0604020202020204" pitchFamily="34" charset="0"/>
              <a:buChar char="•"/>
            </a:pPr>
            <a:endParaRPr lang="en-US" altLang="en-US" sz="2800" dirty="0">
              <a:cs typeface="Times New Roman" panose="02020603050405020304" pitchFamily="18" charset="0"/>
            </a:endParaRPr>
          </a:p>
        </p:txBody>
      </p:sp>
    </p:spTree>
    <p:extLst>
      <p:ext uri="{BB962C8B-B14F-4D97-AF65-F5344CB8AC3E}">
        <p14:creationId xmlns:p14="http://schemas.microsoft.com/office/powerpoint/2010/main" val="3706195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U.S. News ranking experience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04799" y="1752600"/>
            <a:ext cx="8516351" cy="3970318"/>
          </a:xfrm>
          <a:prstGeom prst="rect">
            <a:avLst/>
          </a:prstGeom>
        </p:spPr>
        <p:txBody>
          <a:bodyPr wrap="square">
            <a:spAutoFit/>
          </a:bodyPr>
          <a:lstStyle/>
          <a:p>
            <a:pPr marL="571500" indent="-571500" eaLnBrk="1" hangingPunct="1">
              <a:buFont typeface="Arial" panose="020B0604020202020204" pitchFamily="34" charset="0"/>
              <a:buChar char="•"/>
            </a:pPr>
            <a:r>
              <a:rPr lang="en-US" altLang="en-US" sz="2800" dirty="0"/>
              <a:t>Created a competitive environment in higher education that didn’t exist before. Some college presidents and b-school deans say that this competition makes everyone better and helps students. </a:t>
            </a:r>
          </a:p>
          <a:p>
            <a:pPr marL="571500" indent="-571500" eaLnBrk="1" hangingPunct="1">
              <a:buFont typeface="Arial" panose="020B0604020202020204" pitchFamily="34" charset="0"/>
              <a:buChar char="•"/>
            </a:pPr>
            <a:r>
              <a:rPr lang="en-US" altLang="en-US" sz="2800" dirty="0"/>
              <a:t>The U.S. News rankings have become the annual public benchmark to measure  the academic performance of U.S. colleges and b-schools (both MBA and undergrad). </a:t>
            </a:r>
          </a:p>
          <a:p>
            <a:pPr marL="571500" indent="-571500" eaLnBrk="1" hangingPunct="1">
              <a:buFont typeface="Arial" panose="020B0604020202020204" pitchFamily="34" charset="0"/>
              <a:buChar char="•"/>
            </a:pPr>
            <a:endParaRPr lang="en-US" altLang="en-US" sz="2800" dirty="0"/>
          </a:p>
        </p:txBody>
      </p:sp>
    </p:spTree>
    <p:extLst>
      <p:ext uri="{BB962C8B-B14F-4D97-AF65-F5344CB8AC3E}">
        <p14:creationId xmlns:p14="http://schemas.microsoft.com/office/powerpoint/2010/main" val="28015193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0" y="-14416"/>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U.S. News ranking experience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52400" y="1636509"/>
            <a:ext cx="8763000" cy="5262979"/>
          </a:xfrm>
          <a:prstGeom prst="rect">
            <a:avLst/>
          </a:prstGeom>
        </p:spPr>
        <p:txBody>
          <a:bodyPr wrap="square">
            <a:spAutoFit/>
          </a:bodyPr>
          <a:lstStyle/>
          <a:p>
            <a:pPr marL="571500" indent="-571500" eaLnBrk="1" hangingPunct="1">
              <a:buFont typeface="Arial" panose="020B0604020202020204" pitchFamily="34" charset="0"/>
              <a:buChar char="•"/>
            </a:pPr>
            <a:r>
              <a:rPr lang="en-US" altLang="en-US" sz="2800" dirty="0"/>
              <a:t>Do rankings “make” school administrators and b-school deans do the wrong thing?  </a:t>
            </a:r>
          </a:p>
          <a:p>
            <a:pPr marL="571500" indent="-571500" eaLnBrk="1" hangingPunct="1">
              <a:buFont typeface="Arial" panose="020B0604020202020204" pitchFamily="34" charset="0"/>
              <a:buChar char="•"/>
            </a:pPr>
            <a:r>
              <a:rPr lang="en-US" altLang="en-US" sz="2800" dirty="0"/>
              <a:t>Do these administrators regularly make education policy choices for the sole purpose of doing better in the rankings, versus making policy decisions that are good for students and foster learning?  </a:t>
            </a:r>
          </a:p>
          <a:p>
            <a:pPr marL="571500" indent="-571500" eaLnBrk="1" hangingPunct="1">
              <a:buFont typeface="Arial" panose="020B0604020202020204" pitchFamily="34" charset="0"/>
              <a:buChar char="•"/>
            </a:pPr>
            <a:r>
              <a:rPr lang="en-US" altLang="en-US" sz="2800" dirty="0"/>
              <a:t>There is certainly evidence that at some U.S.  universities education policy makers do take into account what impact their policies will have on the school’s standing in the U.S. News college and b-school rankings.   </a:t>
            </a:r>
          </a:p>
          <a:p>
            <a:pPr marL="571500" indent="-571500" eaLnBrk="1" hangingPunct="1">
              <a:buFont typeface="Arial" panose="020B0604020202020204" pitchFamily="34" charset="0"/>
              <a:buChar char="•"/>
            </a:pPr>
            <a:endParaRPr lang="en-US" altLang="en-US" sz="2800" dirty="0"/>
          </a:p>
        </p:txBody>
      </p:sp>
    </p:spTree>
    <p:extLst>
      <p:ext uri="{BB962C8B-B14F-4D97-AF65-F5344CB8AC3E}">
        <p14:creationId xmlns:p14="http://schemas.microsoft.com/office/powerpoint/2010/main" val="567904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2973" y="-7620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U.S. News ranking experience </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02973" y="1993258"/>
            <a:ext cx="8964827" cy="3785652"/>
          </a:xfrm>
          <a:prstGeom prst="rect">
            <a:avLst/>
          </a:prstGeom>
        </p:spPr>
        <p:txBody>
          <a:bodyPr wrap="square">
            <a:spAutoFit/>
          </a:bodyPr>
          <a:lstStyle/>
          <a:p>
            <a:pPr marL="571500" indent="-571500" eaLnBrk="1" hangingPunct="1">
              <a:buFont typeface="Arial" panose="020B0604020202020204" pitchFamily="34" charset="0"/>
              <a:buChar char="•"/>
            </a:pPr>
            <a:r>
              <a:rPr lang="en-US" altLang="en-US" dirty="0"/>
              <a:t>At those institutions whose leaders are taking rankings into account in managing their schools--- are those policy choices that target U.S. News rankings variables a good or bad thing? </a:t>
            </a:r>
          </a:p>
          <a:p>
            <a:pPr marL="571500" indent="-571500" eaLnBrk="1" hangingPunct="1">
              <a:buFont typeface="Arial" panose="020B0604020202020204" pitchFamily="34" charset="0"/>
              <a:buChar char="•"/>
            </a:pPr>
            <a:r>
              <a:rPr lang="en-US" altLang="en-US" dirty="0"/>
              <a:t>When a school improves factors such placement, salaries, MBA career services offices, GMATs, etc. all U.S. News ranking variables- students benefit.</a:t>
            </a:r>
          </a:p>
          <a:p>
            <a:pPr marL="571500" indent="-571500" eaLnBrk="1" hangingPunct="1">
              <a:buFont typeface="Arial" panose="020B0604020202020204" pitchFamily="34" charset="0"/>
              <a:buChar char="•"/>
            </a:pPr>
            <a:r>
              <a:rPr lang="en-US" altLang="en-US" dirty="0"/>
              <a:t>When a b-school rises in the rankings they can attract better faculty and students, more research funding and greater visibility on the global higher ED stage.   </a:t>
            </a:r>
          </a:p>
          <a:p>
            <a:pPr marL="571500" indent="-571500" eaLnBrk="1" hangingPunct="1">
              <a:buFont typeface="Arial" panose="020B0604020202020204" pitchFamily="34" charset="0"/>
              <a:buChar char="•"/>
            </a:pPr>
            <a:endParaRPr lang="en-US" altLang="en-US" dirty="0"/>
          </a:p>
        </p:txBody>
      </p:sp>
    </p:spTree>
    <p:extLst>
      <p:ext uri="{BB962C8B-B14F-4D97-AF65-F5344CB8AC3E}">
        <p14:creationId xmlns:p14="http://schemas.microsoft.com/office/powerpoint/2010/main" val="1954386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Future of  U.S. </a:t>
            </a:r>
            <a:r>
              <a:rPr lang="en-US" altLang="en-US" sz="3200" b="1" dirty="0" smtClean="0">
                <a:latin typeface="Arial" panose="020B0604020202020204" pitchFamily="34" charset="0"/>
                <a:cs typeface="Arial" panose="020B0604020202020204" pitchFamily="34" charset="0"/>
              </a:rPr>
              <a:t>News Business </a:t>
            </a:r>
            <a:r>
              <a:rPr lang="en-US" altLang="en-US" sz="3200" b="1" dirty="0">
                <a:latin typeface="Arial" panose="020B0604020202020204" pitchFamily="34" charset="0"/>
                <a:cs typeface="Arial" panose="020B0604020202020204" pitchFamily="34" charset="0"/>
              </a:rPr>
              <a:t>School  Rankings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52400" y="1905000"/>
            <a:ext cx="8839200" cy="4358116"/>
          </a:xfrm>
          <a:prstGeom prst="rect">
            <a:avLst/>
          </a:prstGeom>
        </p:spPr>
        <p:txBody>
          <a:bodyPr wrap="square">
            <a:spAutoFit/>
          </a:bodyPr>
          <a:lstStyle/>
          <a:p>
            <a:pPr marL="382588" eaLnBrk="1" hangingPunct="1">
              <a:lnSpc>
                <a:spcPct val="90000"/>
              </a:lnSpc>
              <a:buFontTx/>
              <a:buChar char="•"/>
              <a:defRPr/>
            </a:pPr>
            <a:r>
              <a:rPr lang="en-US" altLang="en-US" sz="2800" dirty="0" smtClean="0"/>
              <a:t> Rankings </a:t>
            </a:r>
            <a:r>
              <a:rPr lang="en-US" altLang="en-US" sz="2800" dirty="0"/>
              <a:t>are here to stay</a:t>
            </a:r>
            <a:r>
              <a:rPr lang="en-US" altLang="en-US" sz="2800" dirty="0" smtClean="0"/>
              <a:t>……...</a:t>
            </a:r>
            <a:endParaRPr lang="en-US" altLang="en-US" sz="2800" dirty="0"/>
          </a:p>
          <a:p>
            <a:pPr marL="382588" eaLnBrk="1" hangingPunct="1">
              <a:lnSpc>
                <a:spcPct val="90000"/>
              </a:lnSpc>
              <a:buFontTx/>
              <a:buChar char="•"/>
              <a:defRPr/>
            </a:pPr>
            <a:r>
              <a:rPr lang="en-US" altLang="en-US" sz="2800" dirty="0" smtClean="0"/>
              <a:t> Controversy </a:t>
            </a:r>
            <a:r>
              <a:rPr lang="en-US" altLang="en-US" sz="2800" dirty="0"/>
              <a:t>will continue..  </a:t>
            </a:r>
          </a:p>
          <a:p>
            <a:pPr marL="382588" eaLnBrk="1" hangingPunct="1">
              <a:lnSpc>
                <a:spcPct val="90000"/>
              </a:lnSpc>
              <a:buFontTx/>
              <a:buChar char="•"/>
              <a:defRPr/>
            </a:pPr>
            <a:r>
              <a:rPr lang="en-US" altLang="en-US" sz="2800" dirty="0" smtClean="0"/>
              <a:t> Academic </a:t>
            </a:r>
            <a:r>
              <a:rPr lang="en-US" altLang="en-US" sz="2800" dirty="0"/>
              <a:t>community will remain highly interested in business school rankings.</a:t>
            </a:r>
          </a:p>
          <a:p>
            <a:pPr marL="382588" eaLnBrk="1" hangingPunct="1">
              <a:lnSpc>
                <a:spcPct val="90000"/>
              </a:lnSpc>
              <a:buFontTx/>
              <a:buChar char="•"/>
              <a:defRPr/>
            </a:pPr>
            <a:r>
              <a:rPr lang="en-US" altLang="en-US" sz="2800" dirty="0" smtClean="0"/>
              <a:t> Primary </a:t>
            </a:r>
            <a:r>
              <a:rPr lang="en-US" altLang="en-US" sz="2800" dirty="0"/>
              <a:t>audience will continue to be consumers: prospective b-school students, parents and alumni</a:t>
            </a:r>
          </a:p>
          <a:p>
            <a:pPr marL="382588" eaLnBrk="1" hangingPunct="1">
              <a:lnSpc>
                <a:spcPct val="90000"/>
              </a:lnSpc>
              <a:buFontTx/>
              <a:buChar char="•"/>
              <a:defRPr/>
            </a:pPr>
            <a:r>
              <a:rPr lang="en-US" altLang="en-US" sz="2800" dirty="0" smtClean="0"/>
              <a:t> Rankings </a:t>
            </a:r>
            <a:r>
              <a:rPr lang="en-US" altLang="en-US" sz="2800" dirty="0"/>
              <a:t>are now a worldwide phenomenon and  will continue to evolve country-by-country basis.</a:t>
            </a:r>
          </a:p>
          <a:p>
            <a:pPr marL="382588" eaLnBrk="1" hangingPunct="1">
              <a:lnSpc>
                <a:spcPct val="90000"/>
              </a:lnSpc>
              <a:buFontTx/>
              <a:buChar char="•"/>
              <a:defRPr/>
            </a:pPr>
            <a:r>
              <a:rPr lang="en-US" altLang="en-US" sz="2800" dirty="0" smtClean="0"/>
              <a:t> Internet </a:t>
            </a:r>
            <a:r>
              <a:rPr lang="en-US" altLang="en-US" sz="2800" dirty="0"/>
              <a:t>will grow as info source</a:t>
            </a:r>
          </a:p>
          <a:p>
            <a:pPr marL="382588" eaLnBrk="1" hangingPunct="1">
              <a:lnSpc>
                <a:spcPct val="90000"/>
              </a:lnSpc>
              <a:buFontTx/>
              <a:buChar char="•"/>
              <a:defRPr/>
            </a:pPr>
            <a:r>
              <a:rPr lang="en-US" altLang="en-US" sz="2800" dirty="0" smtClean="0"/>
              <a:t> There </a:t>
            </a:r>
            <a:r>
              <a:rPr lang="en-US" altLang="en-US" sz="2800" dirty="0"/>
              <a:t>will continue to be many different b-school rankings: far more than in other academic disciplines</a:t>
            </a:r>
          </a:p>
        </p:txBody>
      </p:sp>
    </p:spTree>
    <p:extLst>
      <p:ext uri="{BB962C8B-B14F-4D97-AF65-F5344CB8AC3E}">
        <p14:creationId xmlns:p14="http://schemas.microsoft.com/office/powerpoint/2010/main" val="957378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4438" y="2009916"/>
            <a:ext cx="9067800" cy="1660359"/>
          </a:xfrm>
        </p:spPr>
        <p:txBody>
          <a:bodyPr>
            <a:noAutofit/>
          </a:bodyPr>
          <a:lstStyle/>
          <a:p>
            <a:r>
              <a:rPr lang="en-US" sz="4000" b="1" dirty="0" smtClean="0">
                <a:latin typeface="Arial" panose="020B0604020202020204" pitchFamily="34" charset="0"/>
                <a:cs typeface="Arial" panose="020B0604020202020204" pitchFamily="34" charset="0"/>
              </a:rPr>
              <a:t>Thank you for your time!</a:t>
            </a:r>
            <a:br>
              <a:rPr lang="en-US" sz="4000" b="1" dirty="0" smtClean="0">
                <a:latin typeface="Arial" panose="020B0604020202020204" pitchFamily="34" charset="0"/>
                <a:cs typeface="Arial" panose="020B0604020202020204" pitchFamily="34" charset="0"/>
              </a:rPr>
            </a:br>
            <a:r>
              <a:rPr lang="en-US" sz="4000" b="1" dirty="0" smtClean="0">
                <a:latin typeface="Arial" panose="020B0604020202020204" pitchFamily="34" charset="0"/>
                <a:cs typeface="Arial" panose="020B0604020202020204" pitchFamily="34" charset="0"/>
              </a:rPr>
              <a:t/>
            </a:r>
            <a:br>
              <a:rPr lang="en-US" sz="4000" b="1"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Questions? Concerns? </a:t>
            </a:r>
            <a:endParaRPr lang="en-US" sz="4000"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152400" y="3489159"/>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597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The Editorial Philosophy Behind the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U.S. News Business School Rankings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600" y="1838939"/>
            <a:ext cx="8763000" cy="4031873"/>
          </a:xfrm>
          <a:prstGeom prst="rect">
            <a:avLst/>
          </a:prstGeom>
        </p:spPr>
        <p:txBody>
          <a:bodyPr wrap="square">
            <a:spAutoFit/>
          </a:bodyPr>
          <a:lstStyle/>
          <a:p>
            <a:pPr marL="457200" indent="-457200" eaLnBrk="1" hangingPunct="1">
              <a:buFont typeface="Arial" panose="020B0604020202020204" pitchFamily="34" charset="0"/>
              <a:buChar char="•"/>
            </a:pPr>
            <a:r>
              <a:rPr lang="en-US" altLang="en-US" sz="3200" dirty="0"/>
              <a:t>Consumer oriented </a:t>
            </a:r>
            <a:r>
              <a:rPr lang="en-US" altLang="en-US" sz="3200" dirty="0" smtClean="0"/>
              <a:t>mission -to </a:t>
            </a:r>
            <a:r>
              <a:rPr lang="en-US" altLang="en-US" sz="3200" dirty="0"/>
              <a:t>provide  prospective business school students and their parents with key comparative  information they need to make an informed b-school choice.</a:t>
            </a:r>
          </a:p>
          <a:p>
            <a:pPr marL="457200" indent="-457200" eaLnBrk="1" hangingPunct="1">
              <a:buFont typeface="Arial" panose="020B0604020202020204" pitchFamily="34" charset="0"/>
              <a:buChar char="•"/>
            </a:pPr>
            <a:r>
              <a:rPr lang="en-US" altLang="en-US" sz="3200" dirty="0"/>
              <a:t>Choice has important career implications. </a:t>
            </a:r>
          </a:p>
          <a:p>
            <a:pPr marL="457200" indent="-457200" eaLnBrk="1" hangingPunct="1">
              <a:buFont typeface="Arial" panose="020B0604020202020204" pitchFamily="34" charset="0"/>
              <a:buChar char="•"/>
            </a:pPr>
            <a:r>
              <a:rPr lang="en-US" altLang="en-US" sz="3200" dirty="0"/>
              <a:t>Choice can be heavily influenced by the ever rising cost of tuition, room &amp; board, travel, clothes, entertainment, </a:t>
            </a:r>
            <a:r>
              <a:rPr lang="en-US" altLang="en-US" sz="3200" dirty="0" err="1"/>
              <a:t>etc</a:t>
            </a:r>
            <a:endParaRPr lang="en-US" altLang="en-US" sz="3200" dirty="0"/>
          </a:p>
        </p:txBody>
      </p:sp>
    </p:spTree>
    <p:extLst>
      <p:ext uri="{BB962C8B-B14F-4D97-AF65-F5344CB8AC3E}">
        <p14:creationId xmlns:p14="http://schemas.microsoft.com/office/powerpoint/2010/main" val="401576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The Editorial Philosophy Behind the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U.S. News Business School Rankings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04799" y="1828800"/>
            <a:ext cx="8516351" cy="3970318"/>
          </a:xfrm>
          <a:prstGeom prst="rect">
            <a:avLst/>
          </a:prstGeom>
        </p:spPr>
        <p:txBody>
          <a:bodyPr wrap="square">
            <a:spAutoFit/>
          </a:bodyPr>
          <a:lstStyle/>
          <a:p>
            <a:pPr marL="457200" indent="-457200" eaLnBrk="1" hangingPunct="1">
              <a:buFont typeface="Arial" panose="020B0604020202020204" pitchFamily="34" charset="0"/>
              <a:buChar char="•"/>
            </a:pPr>
            <a:r>
              <a:rPr lang="en-US" altLang="en-US" sz="2800" dirty="0"/>
              <a:t>Provide the public and prospective students with an understanding of a b-school </a:t>
            </a:r>
            <a:r>
              <a:rPr lang="en-US" altLang="en-US" sz="2800" dirty="0" err="1"/>
              <a:t>edu</a:t>
            </a:r>
            <a:r>
              <a:rPr lang="en-US" altLang="en-US" sz="2800" dirty="0"/>
              <a:t> at all levels: undergrad, bricks and mortar MBA and online MBA and online business non-MBA.  </a:t>
            </a:r>
          </a:p>
          <a:p>
            <a:pPr marL="457200" indent="-457200" eaLnBrk="1" hangingPunct="1">
              <a:buFont typeface="Arial" panose="020B0604020202020204" pitchFamily="34" charset="0"/>
              <a:buChar char="•"/>
            </a:pPr>
            <a:r>
              <a:rPr lang="en-US" altLang="en-US" sz="2800" dirty="0"/>
              <a:t>Provide ongoing practical advice on many aspects of applying and financing a b-school education.  </a:t>
            </a:r>
          </a:p>
          <a:p>
            <a:pPr marL="457200" indent="-457200" eaLnBrk="1" hangingPunct="1">
              <a:buFont typeface="Arial" panose="020B0604020202020204" pitchFamily="34" charset="0"/>
              <a:buChar char="•"/>
            </a:pPr>
            <a:r>
              <a:rPr lang="en-US" altLang="en-US" sz="2800" dirty="0"/>
              <a:t>Transparency in how the rankings are done. U.S. News publishes clear and detailed methodologies for all the various b-school ranking methodologies</a:t>
            </a:r>
          </a:p>
        </p:txBody>
      </p:sp>
    </p:spTree>
    <p:extLst>
      <p:ext uri="{BB962C8B-B14F-4D97-AF65-F5344CB8AC3E}">
        <p14:creationId xmlns:p14="http://schemas.microsoft.com/office/powerpoint/2010/main" val="714454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Why are the U.S. News Business School Rankings Helpful to Consumers?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62952" y="1838939"/>
            <a:ext cx="8628648" cy="4081117"/>
          </a:xfrm>
          <a:prstGeom prst="rect">
            <a:avLst/>
          </a:prstGeom>
        </p:spPr>
        <p:txBody>
          <a:bodyPr wrap="square">
            <a:spAutoFit/>
          </a:bodyPr>
          <a:lstStyle/>
          <a:p>
            <a:pPr marL="457200" indent="-457200" eaLnBrk="1" hangingPunct="1">
              <a:lnSpc>
                <a:spcPct val="90000"/>
              </a:lnSpc>
              <a:buFont typeface="Arial" panose="020B0604020202020204" pitchFamily="34" charset="0"/>
              <a:buChar char="•"/>
            </a:pPr>
            <a:r>
              <a:rPr lang="en-US" altLang="en-US" sz="3200" dirty="0"/>
              <a:t>The U.S. News  B-school rankings are based on accepted measures of academic quality. </a:t>
            </a:r>
          </a:p>
          <a:p>
            <a:pPr marL="457200" indent="-457200" eaLnBrk="1" hangingPunct="1">
              <a:lnSpc>
                <a:spcPct val="90000"/>
              </a:lnSpc>
              <a:buFont typeface="Arial" panose="020B0604020202020204" pitchFamily="34" charset="0"/>
              <a:buChar char="•"/>
            </a:pPr>
            <a:r>
              <a:rPr lang="en-US" altLang="en-US" sz="3200" dirty="0"/>
              <a:t>Many U.S. business schools use the same ranking data U.S. News uses for their own internal peer analysis and to do peer-to-peer comparisons against other b-schools. </a:t>
            </a:r>
          </a:p>
          <a:p>
            <a:pPr marL="457200" indent="-457200" eaLnBrk="1" hangingPunct="1">
              <a:lnSpc>
                <a:spcPct val="90000"/>
              </a:lnSpc>
              <a:buFont typeface="Arial" panose="020B0604020202020204" pitchFamily="34" charset="0"/>
              <a:buChar char="•"/>
            </a:pPr>
            <a:r>
              <a:rPr lang="en-US" altLang="en-US" sz="3200" dirty="0"/>
              <a:t>The U.S. News ranking process is totally independent of the information published by a b-school, college or university</a:t>
            </a:r>
          </a:p>
        </p:txBody>
      </p:sp>
    </p:spTree>
    <p:extLst>
      <p:ext uri="{BB962C8B-B14F-4D97-AF65-F5344CB8AC3E}">
        <p14:creationId xmlns:p14="http://schemas.microsoft.com/office/powerpoint/2010/main" val="335181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1" y="10871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Why are the U.S. News Business School Rankings </a:t>
            </a:r>
            <a:r>
              <a:rPr lang="en-US" altLang="en-US" sz="3200" b="1" dirty="0" smtClean="0">
                <a:latin typeface="Arial" panose="020B0604020202020204" pitchFamily="34" charset="0"/>
                <a:cs typeface="Arial" panose="020B0604020202020204" pitchFamily="34" charset="0"/>
              </a:rPr>
              <a:t>Helpful </a:t>
            </a:r>
            <a:r>
              <a:rPr lang="en-US" altLang="en-US" sz="3200" b="1" dirty="0">
                <a:latin typeface="Arial" panose="020B0604020202020204" pitchFamily="34" charset="0"/>
                <a:cs typeface="Arial" panose="020B0604020202020204" pitchFamily="34" charset="0"/>
              </a:rPr>
              <a:t>to Consumers?</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600" y="1769076"/>
            <a:ext cx="8135350" cy="4031873"/>
          </a:xfrm>
          <a:prstGeom prst="rect">
            <a:avLst/>
          </a:prstGeom>
        </p:spPr>
        <p:txBody>
          <a:bodyPr wrap="square">
            <a:spAutoFit/>
          </a:bodyPr>
          <a:lstStyle/>
          <a:p>
            <a:pPr marL="571500" indent="-571500" eaLnBrk="1" hangingPunct="1">
              <a:buFont typeface="Arial" panose="020B0604020202020204" pitchFamily="34" charset="0"/>
              <a:buChar char="•"/>
            </a:pPr>
            <a:r>
              <a:rPr lang="en-US" altLang="en-US" sz="3200" dirty="0"/>
              <a:t>What does all of this mean in the current global education information marketplace?     </a:t>
            </a:r>
          </a:p>
          <a:p>
            <a:pPr marL="571500" indent="-571500" eaLnBrk="1" hangingPunct="1">
              <a:buFont typeface="Arial" panose="020B0604020202020204" pitchFamily="34" charset="0"/>
              <a:buChar char="•"/>
            </a:pPr>
            <a:r>
              <a:rPr lang="en-US" altLang="en-US" sz="3200" dirty="0" smtClean="0"/>
              <a:t>U.S</a:t>
            </a:r>
            <a:r>
              <a:rPr lang="en-US" altLang="en-US" sz="3200" dirty="0"/>
              <a:t>. News--over the last 30+ years has become a trusted, respected and unbiased source of rankings and assessments which the business school going public in the U.S. and worldwide turns to for reliable advice and credible guidance.</a:t>
            </a:r>
          </a:p>
        </p:txBody>
      </p:sp>
    </p:spTree>
    <p:extLst>
      <p:ext uri="{BB962C8B-B14F-4D97-AF65-F5344CB8AC3E}">
        <p14:creationId xmlns:p14="http://schemas.microsoft.com/office/powerpoint/2010/main" val="1075793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152400"/>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MBA Rankings Methodology</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600" y="1612523"/>
            <a:ext cx="8839200" cy="5361468"/>
          </a:xfrm>
          <a:prstGeom prst="rect">
            <a:avLst/>
          </a:prstGeom>
        </p:spPr>
        <p:txBody>
          <a:bodyPr wrap="square">
            <a:spAutoFit/>
          </a:bodyPr>
          <a:lstStyle/>
          <a:p>
            <a:pPr marL="533400" indent="-533400" eaLnBrk="1" hangingPunct="1">
              <a:lnSpc>
                <a:spcPct val="90000"/>
              </a:lnSpc>
              <a:buFont typeface="Wingdings" panose="05000000000000000000" pitchFamily="2" charset="2"/>
              <a:buAutoNum type="arabicPeriod"/>
            </a:pPr>
            <a:r>
              <a:rPr lang="en-US" altLang="en-US" sz="2000" dirty="0"/>
              <a:t>The weights:</a:t>
            </a:r>
          </a:p>
          <a:p>
            <a:pPr marL="914400" lvl="1" indent="-457200" eaLnBrk="1" hangingPunct="1">
              <a:lnSpc>
                <a:spcPct val="90000"/>
              </a:lnSpc>
              <a:buFont typeface="Wingdings" panose="05000000000000000000" pitchFamily="2" charset="2"/>
              <a:buAutoNum type="arabicPeriod"/>
            </a:pPr>
            <a:r>
              <a:rPr lang="en-US" altLang="en-US" sz="1800" dirty="0"/>
              <a:t>Peer Assessment—25%</a:t>
            </a:r>
          </a:p>
          <a:p>
            <a:pPr marL="914400" lvl="1" indent="-457200" eaLnBrk="1" hangingPunct="1">
              <a:lnSpc>
                <a:spcPct val="90000"/>
              </a:lnSpc>
              <a:buFont typeface="Wingdings" panose="05000000000000000000" pitchFamily="2" charset="2"/>
              <a:buAutoNum type="arabicPeriod"/>
            </a:pPr>
            <a:r>
              <a:rPr lang="en-US" altLang="en-US" sz="1800" dirty="0"/>
              <a:t>Corporate and Hiring Contacts  Reputation—15%</a:t>
            </a:r>
          </a:p>
          <a:p>
            <a:pPr marL="914400" lvl="1" indent="-457200" eaLnBrk="1" hangingPunct="1">
              <a:lnSpc>
                <a:spcPct val="90000"/>
              </a:lnSpc>
              <a:buFont typeface="Wingdings" panose="05000000000000000000" pitchFamily="2" charset="2"/>
              <a:buAutoNum type="arabicPeriod"/>
            </a:pPr>
            <a:r>
              <a:rPr lang="en-US" altLang="en-US" sz="1800" dirty="0"/>
              <a:t>Student Selectivity—25%</a:t>
            </a:r>
          </a:p>
          <a:p>
            <a:pPr marL="914400" lvl="1" indent="-457200" eaLnBrk="1" hangingPunct="1">
              <a:lnSpc>
                <a:spcPct val="90000"/>
              </a:lnSpc>
              <a:buFont typeface="Wingdings" panose="05000000000000000000" pitchFamily="2" charset="2"/>
              <a:buAutoNum type="arabicPeriod"/>
            </a:pPr>
            <a:r>
              <a:rPr lang="en-US" altLang="en-US" sz="1800" dirty="0"/>
              <a:t>Placement Success—35%</a:t>
            </a:r>
          </a:p>
          <a:p>
            <a:pPr marL="533400" indent="-533400" eaLnBrk="1" hangingPunct="1">
              <a:lnSpc>
                <a:spcPct val="90000"/>
              </a:lnSpc>
              <a:buFont typeface="Wingdings" panose="05000000000000000000" pitchFamily="2" charset="2"/>
              <a:buAutoNum type="arabicPeriod"/>
            </a:pPr>
            <a:r>
              <a:rPr lang="en-US" altLang="en-US" sz="2000" dirty="0"/>
              <a:t>The MBA rankings are based on the traditional full-time and accelerated full-time programs. Distance/Online, PT-MBA, and executive MBA programs are not included in the rankings. </a:t>
            </a:r>
          </a:p>
          <a:p>
            <a:pPr marL="533400" indent="-533400" eaLnBrk="1" hangingPunct="1">
              <a:lnSpc>
                <a:spcPct val="90000"/>
              </a:lnSpc>
              <a:buFont typeface="Wingdings" panose="05000000000000000000" pitchFamily="2" charset="2"/>
              <a:buAutoNum type="arabicPeriod"/>
            </a:pPr>
            <a:r>
              <a:rPr lang="en-US" altLang="en-US" sz="2000" dirty="0"/>
              <a:t>The universe of master’s programs in business is all master’s programs in the United States accredited by the Association to Advance Collegiate Schools of Business.</a:t>
            </a:r>
          </a:p>
          <a:p>
            <a:pPr marL="533400" indent="-533400" eaLnBrk="1" hangingPunct="1">
              <a:lnSpc>
                <a:spcPct val="90000"/>
              </a:lnSpc>
              <a:buFont typeface="Wingdings" panose="05000000000000000000" pitchFamily="2" charset="2"/>
              <a:buAutoNum type="arabicPeriod"/>
            </a:pPr>
            <a:r>
              <a:rPr lang="en-US" altLang="en-US" sz="2000" dirty="0"/>
              <a:t>In fall 2015, we surveyed 470 MBA programs, 379 responded, 129 of which were ranked as full-time MBA programs.</a:t>
            </a:r>
          </a:p>
          <a:p>
            <a:pPr marL="533400" indent="-533400" eaLnBrk="1" hangingPunct="1">
              <a:lnSpc>
                <a:spcPct val="90000"/>
              </a:lnSpc>
              <a:buFont typeface="Wingdings" panose="05000000000000000000" pitchFamily="2" charset="2"/>
              <a:buAutoNum type="arabicPeriod"/>
            </a:pPr>
            <a:r>
              <a:rPr lang="en-US" altLang="en-US" sz="2000" dirty="0"/>
              <a:t>Data definitions are from the Graduate Management Admission Council. U.S. News has also fully adopted the MBA CSEA definitions and standards for reporting placement data. </a:t>
            </a:r>
          </a:p>
          <a:p>
            <a:pPr marL="533400" indent="-533400" eaLnBrk="1" hangingPunct="1">
              <a:lnSpc>
                <a:spcPct val="90000"/>
              </a:lnSpc>
              <a:buFont typeface="Wingdings" panose="05000000000000000000" pitchFamily="2" charset="2"/>
              <a:buAutoNum type="arabicPeriod"/>
            </a:pPr>
            <a:r>
              <a:rPr lang="en-US" altLang="en-US" sz="2000" dirty="0"/>
              <a:t>Counts from rankings published March 2016. </a:t>
            </a:r>
          </a:p>
          <a:p>
            <a:pPr marL="571500" indent="-571500" eaLnBrk="1" hangingPunct="1">
              <a:buFont typeface="Arial" panose="020B0604020202020204" pitchFamily="34" charset="0"/>
              <a:buChar char="•"/>
            </a:pPr>
            <a:endParaRPr lang="en-US" altLang="en-US" sz="3600" dirty="0"/>
          </a:p>
        </p:txBody>
      </p:sp>
    </p:spTree>
    <p:extLst>
      <p:ext uri="{BB962C8B-B14F-4D97-AF65-F5344CB8AC3E}">
        <p14:creationId xmlns:p14="http://schemas.microsoft.com/office/powerpoint/2010/main" val="2868286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6200" y="707205"/>
            <a:ext cx="9067800" cy="778476"/>
          </a:xfrm>
        </p:spPr>
        <p:txBody>
          <a:bodyPr>
            <a:normAutofit/>
          </a:bodyPr>
          <a:lstStyle/>
          <a:p>
            <a:r>
              <a:rPr lang="en-US" altLang="en-US" sz="3200" b="1" dirty="0" smtClean="0">
                <a:latin typeface="Arial" panose="020B0604020202020204" pitchFamily="34" charset="0"/>
                <a:cs typeface="Arial" panose="020B0604020202020204" pitchFamily="34" charset="0"/>
              </a:rPr>
              <a:t>Academic </a:t>
            </a:r>
            <a:r>
              <a:rPr lang="en-US" altLang="en-US" sz="3200" b="1" dirty="0">
                <a:latin typeface="Arial" panose="020B0604020202020204" pitchFamily="34" charset="0"/>
                <a:cs typeface="Arial" panose="020B0604020202020204" pitchFamily="34" charset="0"/>
              </a:rPr>
              <a:t>Peer Assessment</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600" y="1485681"/>
            <a:ext cx="8763000" cy="4081117"/>
          </a:xfrm>
          <a:prstGeom prst="rect">
            <a:avLst/>
          </a:prstGeom>
        </p:spPr>
        <p:txBody>
          <a:bodyPr wrap="square">
            <a:spAutoFit/>
          </a:bodyPr>
          <a:lstStyle/>
          <a:p>
            <a:pPr marL="342900" indent="-342900" eaLnBrk="1" hangingPunct="1">
              <a:lnSpc>
                <a:spcPct val="90000"/>
              </a:lnSpc>
              <a:buFont typeface="Arial" panose="020B0604020202020204" pitchFamily="34" charset="0"/>
              <a:buChar char="•"/>
            </a:pPr>
            <a:r>
              <a:rPr lang="en-US" altLang="en-US" dirty="0"/>
              <a:t>Academic quality of the MBA program is measured by an annual survey of business school deans and M.B.A. program directors at each of the  Association to Advance Collegiate Schools of Business International accredited master’s program in the United States.</a:t>
            </a:r>
          </a:p>
          <a:p>
            <a:pPr marL="342900" indent="-342900" eaLnBrk="1" hangingPunct="1">
              <a:lnSpc>
                <a:spcPct val="90000"/>
              </a:lnSpc>
              <a:buFont typeface="Arial" panose="020B0604020202020204" pitchFamily="34" charset="0"/>
              <a:buChar char="•"/>
            </a:pPr>
            <a:r>
              <a:rPr lang="en-US" altLang="en-US" dirty="0"/>
              <a:t>Schools are marked on a scale of 1 (Marginal) to 5 (Distinguished).  </a:t>
            </a:r>
          </a:p>
          <a:p>
            <a:pPr marL="342900" indent="-342900" eaLnBrk="1" hangingPunct="1">
              <a:lnSpc>
                <a:spcPct val="90000"/>
              </a:lnSpc>
              <a:buFont typeface="Arial" panose="020B0604020202020204" pitchFamily="34" charset="0"/>
              <a:buChar char="•"/>
            </a:pPr>
            <a:r>
              <a:rPr lang="en-US" altLang="en-US" dirty="0"/>
              <a:t>There is a “Don’t Know” option that is automatically selected, if no other option is marked.</a:t>
            </a:r>
          </a:p>
          <a:p>
            <a:pPr marL="342900" indent="-342900" eaLnBrk="1" hangingPunct="1">
              <a:lnSpc>
                <a:spcPct val="90000"/>
              </a:lnSpc>
              <a:buFont typeface="Arial" panose="020B0604020202020204" pitchFamily="34" charset="0"/>
              <a:buChar char="•"/>
            </a:pPr>
            <a:r>
              <a:rPr lang="en-US" altLang="en-US" dirty="0"/>
              <a:t>In fall 2015, 942 surveys were mailed.  Approximately 41% of them were returned.  </a:t>
            </a:r>
          </a:p>
          <a:p>
            <a:pPr marL="342900" indent="-342900" eaLnBrk="1" hangingPunct="1">
              <a:lnSpc>
                <a:spcPct val="90000"/>
              </a:lnSpc>
              <a:buFont typeface="Arial" panose="020B0604020202020204" pitchFamily="34" charset="0"/>
              <a:buChar char="•"/>
            </a:pPr>
            <a:r>
              <a:rPr lang="en-US" altLang="en-US" dirty="0"/>
              <a:t>A school's score is the average of all the respondents who rated it 1 thru 5. “Don't know" responses aren’t counted at all in computing a school’s average academic peer score. </a:t>
            </a:r>
          </a:p>
        </p:txBody>
      </p:sp>
    </p:spTree>
    <p:extLst>
      <p:ext uri="{BB962C8B-B14F-4D97-AF65-F5344CB8AC3E}">
        <p14:creationId xmlns:p14="http://schemas.microsoft.com/office/powerpoint/2010/main" val="575916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8150" y="107487"/>
            <a:ext cx="9067800" cy="1660359"/>
          </a:xfrm>
        </p:spPr>
        <p:txBody>
          <a:bodyPr>
            <a:normAutofit/>
          </a:bodyPr>
          <a:lstStyle/>
          <a:p>
            <a:r>
              <a:rPr lang="en-US" altLang="en-US" sz="3200" b="1" dirty="0">
                <a:latin typeface="Arial" panose="020B0604020202020204" pitchFamily="34" charset="0"/>
                <a:cs typeface="Arial" panose="020B0604020202020204" pitchFamily="34" charset="0"/>
              </a:rPr>
              <a:t>Corporate and Hiring Contacts Reputation Survey</a:t>
            </a:r>
            <a:endParaRPr lang="en-US" sz="2842" b="1" dirty="0">
              <a:latin typeface="Arial" panose="020B0604020202020204" pitchFamily="34" charset="0"/>
              <a:cs typeface="Arial" panose="020B0604020202020204" pitchFamily="34" charset="0"/>
            </a:endParaRPr>
          </a:p>
        </p:txBody>
      </p:sp>
      <p:sp>
        <p:nvSpPr>
          <p:cNvPr id="8" name="Subtitle 7"/>
          <p:cNvSpPr>
            <a:spLocks noGrp="1"/>
          </p:cNvSpPr>
          <p:nvPr>
            <p:ph type="subTitle" idx="1"/>
          </p:nvPr>
        </p:nvSpPr>
        <p:spPr>
          <a:xfrm>
            <a:off x="362952" y="2416677"/>
            <a:ext cx="8458199" cy="3368841"/>
          </a:xfrm>
        </p:spPr>
        <p:txBody>
          <a:bodyPr/>
          <a:lstStyle/>
          <a:p>
            <a:r>
              <a:rPr lang="en-US" sz="2800" dirty="0" smtClean="0">
                <a:solidFill>
                  <a:schemeClr val="accent1">
                    <a:lumMod val="50000"/>
                  </a:schemeClr>
                </a:solidFill>
              </a:rPr>
              <a:t>  </a:t>
            </a:r>
            <a:endParaRPr lang="en-US" sz="2800" dirty="0">
              <a:solidFill>
                <a:schemeClr val="accent1">
                  <a:lumMod val="50000"/>
                </a:schemeClr>
              </a:solidFill>
            </a:endParaRPr>
          </a:p>
          <a:p>
            <a:endParaRPr lang="en-US" dirty="0"/>
          </a:p>
        </p:txBody>
      </p:sp>
      <p:sp>
        <p:nvSpPr>
          <p:cNvPr id="9" name="TextBox 8"/>
          <p:cNvSpPr txBox="1"/>
          <p:nvPr/>
        </p:nvSpPr>
        <p:spPr>
          <a:xfrm>
            <a:off x="2666998" y="1984123"/>
            <a:ext cx="3850105" cy="432554"/>
          </a:xfrm>
          <a:prstGeom prst="rect">
            <a:avLst/>
          </a:prstGeom>
          <a:noFill/>
        </p:spPr>
        <p:txBody>
          <a:bodyPr wrap="square" rtlCol="0">
            <a:spAutoFit/>
          </a:bodyPr>
          <a:lstStyle/>
          <a:p>
            <a:endParaRPr lang="en-US" sz="221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28600" y="1828800"/>
            <a:ext cx="8686800" cy="4745915"/>
          </a:xfrm>
          <a:prstGeom prst="rect">
            <a:avLst/>
          </a:prstGeom>
        </p:spPr>
        <p:txBody>
          <a:bodyPr wrap="square">
            <a:spAutoFit/>
          </a:bodyPr>
          <a:lstStyle/>
          <a:p>
            <a:pPr marL="342900" indent="-342900" eaLnBrk="1" hangingPunct="1">
              <a:lnSpc>
                <a:spcPct val="90000"/>
              </a:lnSpc>
              <a:buFont typeface="Arial" panose="020B0604020202020204" pitchFamily="34" charset="0"/>
              <a:buChar char="•"/>
            </a:pPr>
            <a:r>
              <a:rPr lang="en-US" altLang="en-US" dirty="0"/>
              <a:t>It is measured by an annual survey of corporate recruiters and company contacts who hire recent graduates from the ranked MBA programs.</a:t>
            </a:r>
          </a:p>
          <a:p>
            <a:pPr marL="342900" indent="-342900" eaLnBrk="1" hangingPunct="1">
              <a:lnSpc>
                <a:spcPct val="90000"/>
              </a:lnSpc>
              <a:buFont typeface="Arial" panose="020B0604020202020204" pitchFamily="34" charset="0"/>
              <a:buChar char="•"/>
            </a:pPr>
            <a:r>
              <a:rPr lang="en-US" altLang="en-US" dirty="0"/>
              <a:t>Names of all corporate recruiters were gathered directly from ranked FT- MBA programs during the summer of 2015 by U.S. News.  </a:t>
            </a:r>
          </a:p>
          <a:p>
            <a:pPr marL="342900" indent="-342900" eaLnBrk="1" hangingPunct="1">
              <a:lnSpc>
                <a:spcPct val="90000"/>
              </a:lnSpc>
              <a:buFont typeface="Arial" panose="020B0604020202020204" pitchFamily="34" charset="0"/>
              <a:buChar char="•"/>
            </a:pPr>
            <a:r>
              <a:rPr lang="en-US" altLang="en-US" dirty="0"/>
              <a:t>The format is identical to that of the Peer Assessment survey filled out by deans and directors of programs.</a:t>
            </a:r>
          </a:p>
          <a:p>
            <a:pPr marL="342900" indent="-342900" eaLnBrk="1" hangingPunct="1">
              <a:lnSpc>
                <a:spcPct val="90000"/>
              </a:lnSpc>
              <a:buFont typeface="Arial" panose="020B0604020202020204" pitchFamily="34" charset="0"/>
              <a:buChar char="•"/>
            </a:pPr>
            <a:r>
              <a:rPr lang="en-US" altLang="en-US" dirty="0"/>
              <a:t>In fall 2015, 1015 surveys were emailed out.</a:t>
            </a:r>
          </a:p>
          <a:p>
            <a:pPr marL="342900" indent="-342900" eaLnBrk="1" hangingPunct="1">
              <a:lnSpc>
                <a:spcPct val="90000"/>
              </a:lnSpc>
              <a:buFont typeface="Arial" panose="020B0604020202020204" pitchFamily="34" charset="0"/>
              <a:buChar char="•"/>
            </a:pPr>
            <a:r>
              <a:rPr lang="en-US" altLang="en-US" dirty="0"/>
              <a:t>The surveys are conducted 100% online</a:t>
            </a:r>
          </a:p>
          <a:p>
            <a:pPr marL="342900" indent="-342900" eaLnBrk="1" hangingPunct="1">
              <a:lnSpc>
                <a:spcPct val="90000"/>
              </a:lnSpc>
              <a:buFont typeface="Arial" panose="020B0604020202020204" pitchFamily="34" charset="0"/>
              <a:buChar char="•"/>
            </a:pPr>
            <a:r>
              <a:rPr lang="en-US" altLang="en-US" dirty="0"/>
              <a:t>A school's score is the average of all the respondents who rated it in the three most recent years of survey results. “Don't know" responses are counted at all in computing a schools’ average recruiter score</a:t>
            </a:r>
            <a:r>
              <a:rPr lang="en-US" altLang="en-US" sz="2000" dirty="0"/>
              <a:t>. </a:t>
            </a:r>
          </a:p>
        </p:txBody>
      </p:sp>
    </p:spTree>
    <p:extLst>
      <p:ext uri="{BB962C8B-B14F-4D97-AF65-F5344CB8AC3E}">
        <p14:creationId xmlns:p14="http://schemas.microsoft.com/office/powerpoint/2010/main" val="3596969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US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5 USNEWS IREG Conference Aalborg, Denmark Subject Ranking June  2015.pptx" id="{75A417D8-E857-4373-BF1B-930AF5D6A14D}" vid="{E9D42A9B-2105-4E2A-9332-C083FE026E5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416268779</TotalTime>
  <Pages>30</Pages>
  <Words>2452</Words>
  <Application>Microsoft Office PowerPoint</Application>
  <PresentationFormat>On-screen Show (4:3)</PresentationFormat>
  <Paragraphs>180</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宋体</vt:lpstr>
      <vt:lpstr>Arial</vt:lpstr>
      <vt:lpstr>Calibri</vt:lpstr>
      <vt:lpstr>Times New Roman</vt:lpstr>
      <vt:lpstr>Wingdings</vt:lpstr>
      <vt:lpstr>USN_Template</vt:lpstr>
      <vt:lpstr>Business School Rankings According to the Experts</vt:lpstr>
      <vt:lpstr> U.S. News Best   Business School Rankings</vt:lpstr>
      <vt:lpstr>The Editorial Philosophy Behind the  U.S. News Business School Rankings</vt:lpstr>
      <vt:lpstr>The Editorial Philosophy Behind the  U.S. News Business School Rankings</vt:lpstr>
      <vt:lpstr>Why are the U.S. News Business School Rankings Helpful to Consumers?</vt:lpstr>
      <vt:lpstr>Why are the U.S. News Business School Rankings Helpful to Consumers?</vt:lpstr>
      <vt:lpstr>MBA Rankings Methodology</vt:lpstr>
      <vt:lpstr>Academic Peer Assessment</vt:lpstr>
      <vt:lpstr>Corporate and Hiring Contacts Reputation Survey</vt:lpstr>
      <vt:lpstr>Student Selectivity</vt:lpstr>
      <vt:lpstr>Placement Success</vt:lpstr>
      <vt:lpstr>FT-MBA Methodology Key Details </vt:lpstr>
      <vt:lpstr>Part-time MBA Ranking Methodology</vt:lpstr>
      <vt:lpstr>Part-time MBA Ranking Methodology (cont.)</vt:lpstr>
      <vt:lpstr>Part-time MBA Ranking Methodology</vt:lpstr>
      <vt:lpstr>Methodology for U.S. News Undergraduate Business Rankings</vt:lpstr>
      <vt:lpstr>Methodology for U.S. News Undergraduate Business Rankings</vt:lpstr>
      <vt:lpstr>Best Online Degree Programs  Key Concepts</vt:lpstr>
      <vt:lpstr>Best Online MBA methodology</vt:lpstr>
      <vt:lpstr>Best Online Business (non-MBA) Methodology</vt:lpstr>
      <vt:lpstr> The U.S News ranking experience </vt:lpstr>
      <vt:lpstr>U.S. News ranking experience </vt:lpstr>
      <vt:lpstr>U.S. News ranking experience </vt:lpstr>
      <vt:lpstr>U.S. News ranking experience </vt:lpstr>
      <vt:lpstr>U.S. News ranking experience </vt:lpstr>
      <vt:lpstr>U.S. News ranking experience </vt:lpstr>
      <vt:lpstr>Future of  U.S. News Business School  Rankings</vt:lpstr>
      <vt:lpstr>Thank you for your time!  Questions? Concerns?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Primer on the US News Ratings</dc:title>
  <dc:subject/>
  <dc:creator>U.S. News &amp; World Report</dc:creator>
  <cp:keywords/>
  <dc:description/>
  <cp:lastModifiedBy>Morse, Bob</cp:lastModifiedBy>
  <cp:revision>1300</cp:revision>
  <cp:lastPrinted>2002-05-29T18:29:59Z</cp:lastPrinted>
  <dcterms:created xsi:type="dcterms:W3CDTF">1998-04-16T15:23:28Z</dcterms:created>
  <dcterms:modified xsi:type="dcterms:W3CDTF">2016-10-27T18:27:18Z</dcterms:modified>
</cp:coreProperties>
</file>